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</p:sldMasterIdLst>
  <p:sldIdLst>
    <p:sldId id="271" r:id="rId2"/>
    <p:sldId id="272" r:id="rId3"/>
    <p:sldId id="273" r:id="rId4"/>
    <p:sldId id="279" r:id="rId5"/>
    <p:sldId id="280" r:id="rId6"/>
    <p:sldId id="281" r:id="rId7"/>
    <p:sldId id="278" r:id="rId8"/>
    <p:sldId id="274" r:id="rId9"/>
    <p:sldId id="275" r:id="rId10"/>
    <p:sldId id="276" r:id="rId11"/>
    <p:sldId id="277" r:id="rId12"/>
    <p:sldId id="289" r:id="rId13"/>
    <p:sldId id="290" r:id="rId14"/>
    <p:sldId id="291" r:id="rId15"/>
    <p:sldId id="257" r:id="rId16"/>
    <p:sldId id="258" r:id="rId17"/>
    <p:sldId id="259" r:id="rId18"/>
    <p:sldId id="268" r:id="rId19"/>
    <p:sldId id="260" r:id="rId20"/>
    <p:sldId id="261" r:id="rId21"/>
    <p:sldId id="262" r:id="rId22"/>
    <p:sldId id="263" r:id="rId23"/>
    <p:sldId id="264" r:id="rId24"/>
    <p:sldId id="270" r:id="rId25"/>
    <p:sldId id="265" r:id="rId26"/>
    <p:sldId id="266" r:id="rId27"/>
    <p:sldId id="29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 varScale="1">
        <p:scale>
          <a:sx n="63" d="100"/>
          <a:sy n="63" d="100"/>
        </p:scale>
        <p:origin x="67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4DD9-7B97-4EA6-99E6-F4DE86429294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2FA9-741D-44D3-9447-25603FD1C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14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4DD9-7B97-4EA6-99E6-F4DE86429294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2FA9-741D-44D3-9447-25603FD1C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53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4DD9-7B97-4EA6-99E6-F4DE86429294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2FA9-741D-44D3-9447-25603FD1C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75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4DD9-7B97-4EA6-99E6-F4DE86429294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2FA9-741D-44D3-9447-25603FD1C4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2962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4DD9-7B97-4EA6-99E6-F4DE86429294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2FA9-741D-44D3-9447-25603FD1C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652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4DD9-7B97-4EA6-99E6-F4DE86429294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2FA9-741D-44D3-9447-25603FD1C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72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4DD9-7B97-4EA6-99E6-F4DE86429294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2FA9-741D-44D3-9447-25603FD1C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62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4DD9-7B97-4EA6-99E6-F4DE86429294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2FA9-741D-44D3-9447-25603FD1C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34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4DD9-7B97-4EA6-99E6-F4DE86429294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2FA9-741D-44D3-9447-25603FD1C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59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4DD9-7B97-4EA6-99E6-F4DE86429294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2FA9-741D-44D3-9447-25603FD1C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789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4DD9-7B97-4EA6-99E6-F4DE86429294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2FA9-741D-44D3-9447-25603FD1C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88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4DD9-7B97-4EA6-99E6-F4DE86429294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2FA9-741D-44D3-9447-25603FD1C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61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4DD9-7B97-4EA6-99E6-F4DE86429294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2FA9-741D-44D3-9447-25603FD1C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76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4DD9-7B97-4EA6-99E6-F4DE86429294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2FA9-741D-44D3-9447-25603FD1C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34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4DD9-7B97-4EA6-99E6-F4DE86429294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2FA9-741D-44D3-9447-25603FD1C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50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4DD9-7B97-4EA6-99E6-F4DE86429294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2FA9-741D-44D3-9447-25603FD1C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5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4DD9-7B97-4EA6-99E6-F4DE86429294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2FA9-741D-44D3-9447-25603FD1C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89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E4DD9-7B97-4EA6-99E6-F4DE86429294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82FA9-741D-44D3-9447-25603FD1C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86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86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0.png"/><Relationship Id="rId12" Type="http://schemas.openxmlformats.org/officeDocument/2006/relationships/image" Target="../media/image14.png"/><Relationship Id="rId2" Type="http://schemas.openxmlformats.org/officeDocument/2006/relationships/image" Target="../media/image40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0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0.png"/><Relationship Id="rId9" Type="http://schemas.openxmlformats.org/officeDocument/2006/relationships/image" Target="../media/image110.png"/><Relationship Id="rId1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05476-2C6F-497E-AB59-9BA2E71514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2012" y="1447800"/>
            <a:ext cx="5222325" cy="33295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Counting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D224CE-A9C8-43B2-BBE5-85A155CD10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2012" y="4777380"/>
            <a:ext cx="5222326" cy="861420"/>
          </a:xfrm>
        </p:spPr>
        <p:txBody>
          <a:bodyPr>
            <a:normAutofit/>
          </a:bodyPr>
          <a:lstStyle/>
          <a:p>
            <a:endParaRPr lang="en-US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6" name="Graphic 15" descr="Calculator">
            <a:extLst>
              <a:ext uri="{FF2B5EF4-FFF2-40B4-BE49-F238E27FC236}">
                <a16:creationId xmlns:a16="http://schemas.microsoft.com/office/drawing/2014/main" id="{58032F5F-E246-43AB-AB90-727004BEF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7240" y="2074882"/>
            <a:ext cx="2936836" cy="293683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13978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C0E617-F4E4-48FE-9474-6B9FC044E8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b="15755"/>
          <a:stretch/>
        </p:blipFill>
        <p:spPr>
          <a:xfrm>
            <a:off x="20" y="2030"/>
            <a:ext cx="12191980" cy="685597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DE0D6BE-330A-422D-9BD9-1E18F73C6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6D8CCB-2475-4EAA-BEA2-70676F891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en-US" dirty="0"/>
              <a:t>Combinations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540D76-8321-4D84-AC9B-5D96E92C6D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95" y="2096064"/>
                <a:ext cx="10353762" cy="36951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How many ways are there to select 3 students to receive an A out of a set of 7 students?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7!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3!∙4!</m:t>
                          </m:r>
                        </m:den>
                      </m:f>
                    </m:oMath>
                  </m:oMathPara>
                </a14:m>
                <a:endParaRPr lang="en-US"/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r>
                  <a:rPr lang="en-US" dirty="0"/>
                  <a:t>An </a:t>
                </a:r>
                <a:r>
                  <a:rPr lang="en-US" b="1" dirty="0"/>
                  <a:t>r-combination</a:t>
                </a:r>
                <a:r>
                  <a:rPr lang="en-US" dirty="0"/>
                  <a:t> is an unordered arrangement of r elements from a set of size n, is commonly spoken as “n choose r” and is denoted </a:t>
                </a:r>
                <a:r>
                  <a:rPr lang="en-US" baseline="-25000" dirty="0" err="1"/>
                  <a:t>n</a:t>
                </a:r>
                <a:r>
                  <a:rPr lang="en-US" dirty="0" err="1"/>
                  <a:t>C</a:t>
                </a:r>
                <a:r>
                  <a:rPr lang="en-US" baseline="-25000" dirty="0" err="1"/>
                  <a:t>r</a:t>
                </a:r>
                <a:r>
                  <a:rPr lang="en-US" dirty="0"/>
                  <a:t> or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/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! ∙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540D76-8321-4D84-AC9B-5D96E92C6D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2096064"/>
                <a:ext cx="10353762" cy="3695136"/>
              </a:xfrm>
              <a:blipFill>
                <a:blip r:embed="rId4"/>
                <a:stretch>
                  <a:fillRect l="-707" t="-330" b="-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33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FF2AF7-2D1E-4FCE-9AD5-94C783D3DB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15755"/>
          <a:stretch/>
        </p:blipFill>
        <p:spPr>
          <a:xfrm>
            <a:off x="20" y="2030"/>
            <a:ext cx="12191980" cy="685597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DE0D6BE-330A-422D-9BD9-1E18F73C6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1B8F1E-1B33-46C5-8E2F-9DE20DB0F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en-US"/>
              <a:t>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1753F9-C5F8-46BA-8CE6-8D38DC595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95" y="2096064"/>
                <a:ext cx="10353762" cy="3695136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1600" dirty="0"/>
                  <a:t>How many different 5-card Poker hands can be dealt from a standard deck of 52 cards?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sz="1600" dirty="0"/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52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600" dirty="0"/>
                  <a:t> = 2,598,960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sz="1600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1600" dirty="0"/>
                  <a:t>How many different 47-card hands can be dealt?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sz="1600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1600" dirty="0"/>
                  <a:t>2,598,960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sz="1600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1600" dirty="0"/>
                  <a:t>How many bit strings of length n contain exactly r 1’s?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sz="1100" dirty="0"/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1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1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1753F9-C5F8-46BA-8CE6-8D38DC595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2096064"/>
                <a:ext cx="10353762" cy="3695136"/>
              </a:xfrm>
              <a:blipFill>
                <a:blip r:embed="rId4"/>
                <a:stretch>
                  <a:fillRect l="-294" t="-1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977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18000"/>
                <a:satMod val="160000"/>
                <a:lumMod val="28000"/>
              </a:schemeClr>
              <a:schemeClr val="bg1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614B3CA-90F3-4EDF-BC5F-C8B35F4CD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F4FBBA-2D95-4828-A4FF-A62CCD34D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4572000"/>
            <a:ext cx="10353762" cy="987993"/>
          </a:xfrm>
        </p:spPr>
        <p:txBody>
          <a:bodyPr anchor="b">
            <a:normAutofit/>
          </a:bodyPr>
          <a:lstStyle/>
          <a:p>
            <a:pPr algn="r"/>
            <a:r>
              <a:rPr lang="en-US" sz="3200"/>
              <a:t>A card trick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C1E15-91B3-4D96-9E7B-421D591ED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674914"/>
            <a:ext cx="7859545" cy="3897086"/>
          </a:xfrm>
        </p:spPr>
        <p:txBody>
          <a:bodyPr anchor="ctr">
            <a:normAutofit/>
          </a:bodyPr>
          <a:lstStyle/>
          <a:p>
            <a:r>
              <a:rPr lang="en-US" sz="1800"/>
              <a:t>Phillip shuffles a standard deck of 52 cards, and deals himself 5.</a:t>
            </a:r>
          </a:p>
          <a:p>
            <a:r>
              <a:rPr lang="en-US" sz="1800"/>
              <a:t>Phillip looks at his 5 cards, then reveals 4 of them to Aaron, one at a time.</a:t>
            </a:r>
          </a:p>
          <a:p>
            <a:r>
              <a:rPr lang="en-US" sz="1800"/>
              <a:t>Aaron then correctly determines the 5</a:t>
            </a:r>
            <a:r>
              <a:rPr lang="en-US" sz="1800" baseline="30000"/>
              <a:t>th</a:t>
            </a:r>
            <a:r>
              <a:rPr lang="en-US" sz="1800"/>
              <a:t> card in Phillip’s hand.</a:t>
            </a:r>
          </a:p>
          <a:p>
            <a:r>
              <a:rPr lang="en-US" sz="1800"/>
              <a:t>There’s no information being relayed to Aaron other than the cards Phillip reveals, and the order in which they are revealed.</a:t>
            </a:r>
          </a:p>
          <a:p>
            <a:r>
              <a:rPr lang="en-US" sz="1800"/>
              <a:t>There’s no magic: you can replicate this feat with a friend who also knows how it works.  It comes down to a pigeonhole principle counting argument!</a:t>
            </a:r>
          </a:p>
        </p:txBody>
      </p:sp>
    </p:spTree>
    <p:extLst>
      <p:ext uri="{BB962C8B-B14F-4D97-AF65-F5344CB8AC3E}">
        <p14:creationId xmlns:p14="http://schemas.microsoft.com/office/powerpoint/2010/main" val="376026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764E701-62D0-4B68-B902-A44BB8DAF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9AEA4E-17C5-4819-9423-63A8CA392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54296" cy="6858000"/>
          </a:xfrm>
          <a:prstGeom prst="rect">
            <a:avLst/>
          </a:prstGeom>
          <a:gradFill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D810F1-AE1D-4FE8-8D22-7CFB7F193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1096963"/>
            <a:ext cx="3367361" cy="4664075"/>
          </a:xfrm>
        </p:spPr>
        <p:txBody>
          <a:bodyPr>
            <a:normAutofit/>
          </a:bodyPr>
          <a:lstStyle/>
          <a:p>
            <a:pPr algn="l"/>
            <a:r>
              <a:rPr lang="en-US" sz="2800">
                <a:solidFill>
                  <a:srgbClr val="FFFFFF"/>
                </a:solidFill>
              </a:rPr>
              <a:t>The first card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4F8940-B1DD-45FA-A352-606F44F93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43467" cy="6858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A92A0-9A09-402E-A2D5-B29E09557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1096963"/>
            <a:ext cx="5969795" cy="4664075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500">
                <a:solidFill>
                  <a:schemeClr val="tx1">
                    <a:lumMod val="95000"/>
                    <a:lumOff val="5000"/>
                  </a:schemeClr>
                </a:solidFill>
              </a:rPr>
              <a:t>There are 4 suits (</a:t>
            </a:r>
            <a:r>
              <a:rPr lang="en-US" sz="150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, , , </a:t>
            </a:r>
            <a:r>
              <a:rPr lang="en-US" sz="1500">
                <a:solidFill>
                  <a:schemeClr val="tx1">
                    <a:lumMod val="95000"/>
                    <a:lumOff val="5000"/>
                  </a:schemeClr>
                </a:solidFill>
              </a:rPr>
              <a:t>) and 5 cards.</a:t>
            </a:r>
          </a:p>
          <a:p>
            <a:pPr>
              <a:lnSpc>
                <a:spcPct val="110000"/>
              </a:lnSpc>
            </a:pPr>
            <a:r>
              <a:rPr lang="en-US" sz="1500">
                <a:solidFill>
                  <a:schemeClr val="tx1">
                    <a:lumMod val="95000"/>
                    <a:lumOff val="5000"/>
                  </a:schemeClr>
                </a:solidFill>
              </a:rPr>
              <a:t>By the pigeonhole principle, Phillip must have 2 cards of the same suit.</a:t>
            </a:r>
          </a:p>
          <a:p>
            <a:pPr>
              <a:lnSpc>
                <a:spcPct val="110000"/>
              </a:lnSpc>
            </a:pPr>
            <a:r>
              <a:rPr lang="en-US" sz="1500">
                <a:solidFill>
                  <a:schemeClr val="tx1">
                    <a:lumMod val="95000"/>
                    <a:lumOff val="5000"/>
                  </a:schemeClr>
                </a:solidFill>
              </a:rPr>
              <a:t>Phillip will choose one of them to be the first card flipped over, and the other to be the card he keeps in his hand.</a:t>
            </a:r>
          </a:p>
          <a:p>
            <a:pPr>
              <a:lnSpc>
                <a:spcPct val="110000"/>
              </a:lnSpc>
            </a:pPr>
            <a:r>
              <a:rPr lang="en-US" sz="1500">
                <a:solidFill>
                  <a:schemeClr val="tx1">
                    <a:lumMod val="95000"/>
                    <a:lumOff val="5000"/>
                  </a:schemeClr>
                </a:solidFill>
              </a:rPr>
              <a:t>There are 13 values (2-10, J=11, Q=12, K=13, A=14).  </a:t>
            </a:r>
          </a:p>
          <a:p>
            <a:pPr>
              <a:lnSpc>
                <a:spcPct val="110000"/>
              </a:lnSpc>
            </a:pPr>
            <a:r>
              <a:rPr lang="en-US" sz="1500">
                <a:solidFill>
                  <a:schemeClr val="tx1">
                    <a:lumMod val="95000"/>
                    <a:lumOff val="5000"/>
                  </a:schemeClr>
                </a:solidFill>
              </a:rPr>
              <a:t>If the value of the smaller card is within 6 of the larger card, Phillip will display the smaller card first.  Otherwise, the larger card.</a:t>
            </a:r>
          </a:p>
          <a:p>
            <a:pPr>
              <a:lnSpc>
                <a:spcPct val="110000"/>
              </a:lnSpc>
            </a:pPr>
            <a:r>
              <a:rPr lang="en-US" sz="1500">
                <a:solidFill>
                  <a:schemeClr val="tx1">
                    <a:lumMod val="95000"/>
                    <a:lumOff val="5000"/>
                  </a:schemeClr>
                </a:solidFill>
              </a:rPr>
              <a:t>After the first card flip, Aaron has narrowed the possible cards down to 6.</a:t>
            </a:r>
          </a:p>
          <a:p>
            <a:pPr>
              <a:lnSpc>
                <a:spcPct val="110000"/>
              </a:lnSpc>
            </a:pPr>
            <a:r>
              <a:rPr lang="en-US" sz="1500">
                <a:solidFill>
                  <a:schemeClr val="tx1">
                    <a:lumMod val="95000"/>
                    <a:lumOff val="5000"/>
                  </a:schemeClr>
                </a:solidFill>
              </a:rPr>
              <a:t>If J</a:t>
            </a:r>
            <a:r>
              <a:rPr lang="en-US" sz="150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</a:t>
            </a:r>
            <a:r>
              <a:rPr lang="en-US" sz="1500">
                <a:solidFill>
                  <a:schemeClr val="tx1">
                    <a:lumMod val="95000"/>
                    <a:lumOff val="5000"/>
                  </a:schemeClr>
                </a:solidFill>
              </a:rPr>
              <a:t> is displayed, it is either Q</a:t>
            </a:r>
            <a:r>
              <a:rPr lang="en-US" sz="150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</a:t>
            </a:r>
            <a:r>
              <a:rPr lang="en-US" sz="1500">
                <a:solidFill>
                  <a:schemeClr val="tx1">
                    <a:lumMod val="95000"/>
                    <a:lumOff val="5000"/>
                  </a:schemeClr>
                </a:solidFill>
              </a:rPr>
              <a:t>, K</a:t>
            </a:r>
            <a:r>
              <a:rPr lang="en-US" sz="150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</a:t>
            </a:r>
            <a:r>
              <a:rPr lang="en-US" sz="1500">
                <a:solidFill>
                  <a:schemeClr val="tx1">
                    <a:lumMod val="95000"/>
                    <a:lumOff val="5000"/>
                  </a:schemeClr>
                </a:solidFill>
              </a:rPr>
              <a:t>, A</a:t>
            </a:r>
            <a:r>
              <a:rPr lang="en-US" sz="150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</a:t>
            </a:r>
            <a:r>
              <a:rPr lang="en-US" sz="1500">
                <a:solidFill>
                  <a:schemeClr val="tx1">
                    <a:lumMod val="95000"/>
                    <a:lumOff val="5000"/>
                  </a:schemeClr>
                </a:solidFill>
              </a:rPr>
              <a:t>, 2</a:t>
            </a:r>
            <a:r>
              <a:rPr lang="en-US" sz="150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</a:t>
            </a:r>
            <a:r>
              <a:rPr lang="en-US" sz="1500">
                <a:solidFill>
                  <a:schemeClr val="tx1">
                    <a:lumMod val="95000"/>
                    <a:lumOff val="5000"/>
                  </a:schemeClr>
                </a:solidFill>
              </a:rPr>
              <a:t>, 3</a:t>
            </a:r>
            <a:r>
              <a:rPr lang="en-US" sz="150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</a:t>
            </a:r>
            <a:r>
              <a:rPr lang="en-US" sz="1500">
                <a:solidFill>
                  <a:schemeClr val="tx1">
                    <a:lumMod val="95000"/>
                    <a:lumOff val="5000"/>
                  </a:schemeClr>
                </a:solidFill>
              </a:rPr>
              <a:t>, or 4</a:t>
            </a:r>
            <a:r>
              <a:rPr lang="en-US" sz="150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</a:t>
            </a:r>
            <a:r>
              <a:rPr lang="en-US" sz="150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1500">
                <a:solidFill>
                  <a:schemeClr val="tx1">
                    <a:lumMod val="95000"/>
                    <a:lumOff val="5000"/>
                  </a:schemeClr>
                </a:solidFill>
              </a:rPr>
              <a:t>If it were 5</a:t>
            </a:r>
            <a:r>
              <a:rPr lang="en-US" sz="150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, Phillip would display that instead, which leaves 6, 7, 8, 9, 10, J as the possibilities.</a:t>
            </a:r>
            <a:endParaRPr lang="en-US" sz="15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917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3A45CBAA-86BD-45AB-9595-FB723090E9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b="15755"/>
          <a:stretch/>
        </p:blipFill>
        <p:spPr>
          <a:xfrm>
            <a:off x="20" y="2030"/>
            <a:ext cx="12191980" cy="685597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DE0D6BE-330A-422D-9BD9-1E18F73C6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A83570-B288-4009-82E6-2FCBCB46C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en-US"/>
              <a:t>The remaining cards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BF0CF-AF2A-46C0-AE32-4054A9323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3695136"/>
          </a:xfrm>
        </p:spPr>
        <p:txBody>
          <a:bodyPr>
            <a:normAutofit/>
          </a:bodyPr>
          <a:lstStyle/>
          <a:p>
            <a:r>
              <a:rPr lang="en-US" sz="1700"/>
              <a:t>By convention, if two cards have the same value, the tie-breaker is the suit: </a:t>
            </a:r>
            <a:r>
              <a:rPr lang="en-US" sz="1700">
                <a:sym typeface="Symbol" panose="05050102010706020507" pitchFamily="18" charset="2"/>
              </a:rPr>
              <a:t> &lt;  &lt;  &lt; </a:t>
            </a:r>
          </a:p>
          <a:p>
            <a:r>
              <a:rPr lang="en-US" sz="1700">
                <a:sym typeface="Symbol" panose="05050102010706020507" pitchFamily="18" charset="2"/>
              </a:rPr>
              <a:t>Phillip will choose the order of the remaining 3 cards based on which of the 6 options he wants Aaron to choose.</a:t>
            </a:r>
          </a:p>
          <a:p>
            <a:pPr lvl="1"/>
            <a:r>
              <a:rPr lang="en-US" sz="1700">
                <a:sym typeface="Symbol" panose="05050102010706020507" pitchFamily="18" charset="2"/>
              </a:rPr>
              <a:t>Smallest, then middle, then largest = 1</a:t>
            </a:r>
            <a:r>
              <a:rPr lang="en-US" sz="1700" baseline="30000">
                <a:sym typeface="Symbol" panose="05050102010706020507" pitchFamily="18" charset="2"/>
              </a:rPr>
              <a:t>st</a:t>
            </a:r>
            <a:r>
              <a:rPr lang="en-US" sz="1700">
                <a:sym typeface="Symbol" panose="05050102010706020507" pitchFamily="18" charset="2"/>
              </a:rPr>
              <a:t> of the 6 options.</a:t>
            </a:r>
          </a:p>
          <a:p>
            <a:pPr lvl="1"/>
            <a:r>
              <a:rPr lang="en-US" sz="1700">
                <a:sym typeface="Symbol" panose="05050102010706020507" pitchFamily="18" charset="2"/>
              </a:rPr>
              <a:t>Smallest, then largest, then middle = 2</a:t>
            </a:r>
            <a:r>
              <a:rPr lang="en-US" sz="1700" baseline="30000">
                <a:sym typeface="Symbol" panose="05050102010706020507" pitchFamily="18" charset="2"/>
              </a:rPr>
              <a:t>nd</a:t>
            </a:r>
            <a:r>
              <a:rPr lang="en-US" sz="1700">
                <a:sym typeface="Symbol" panose="05050102010706020507" pitchFamily="18" charset="2"/>
              </a:rPr>
              <a:t> option.</a:t>
            </a:r>
          </a:p>
          <a:p>
            <a:pPr lvl="1"/>
            <a:r>
              <a:rPr lang="en-US" sz="1700">
                <a:sym typeface="Symbol" panose="05050102010706020507" pitchFamily="18" charset="2"/>
              </a:rPr>
              <a:t>Middle, then smallest, then largest = 3</a:t>
            </a:r>
            <a:r>
              <a:rPr lang="en-US" sz="1700" baseline="30000">
                <a:sym typeface="Symbol" panose="05050102010706020507" pitchFamily="18" charset="2"/>
              </a:rPr>
              <a:t>rd</a:t>
            </a:r>
            <a:r>
              <a:rPr lang="en-US" sz="1700">
                <a:sym typeface="Symbol" panose="05050102010706020507" pitchFamily="18" charset="2"/>
              </a:rPr>
              <a:t> option.</a:t>
            </a:r>
          </a:p>
          <a:p>
            <a:pPr lvl="1"/>
            <a:r>
              <a:rPr lang="en-US" sz="1700">
                <a:sym typeface="Symbol" panose="05050102010706020507" pitchFamily="18" charset="2"/>
              </a:rPr>
              <a:t>Middle, then largest, then smallest = 4</a:t>
            </a:r>
            <a:r>
              <a:rPr lang="en-US" sz="1700" baseline="30000">
                <a:sym typeface="Symbol" panose="05050102010706020507" pitchFamily="18" charset="2"/>
              </a:rPr>
              <a:t>th</a:t>
            </a:r>
            <a:r>
              <a:rPr lang="en-US" sz="1700">
                <a:sym typeface="Symbol" panose="05050102010706020507" pitchFamily="18" charset="2"/>
              </a:rPr>
              <a:t> option.</a:t>
            </a:r>
          </a:p>
          <a:p>
            <a:pPr lvl="1"/>
            <a:r>
              <a:rPr lang="en-US" sz="1700">
                <a:sym typeface="Symbol" panose="05050102010706020507" pitchFamily="18" charset="2"/>
              </a:rPr>
              <a:t>Largest, then smallest, then middle = 5</a:t>
            </a:r>
            <a:r>
              <a:rPr lang="en-US" sz="1700" baseline="30000">
                <a:sym typeface="Symbol" panose="05050102010706020507" pitchFamily="18" charset="2"/>
              </a:rPr>
              <a:t>th</a:t>
            </a:r>
            <a:r>
              <a:rPr lang="en-US" sz="1700">
                <a:sym typeface="Symbol" panose="05050102010706020507" pitchFamily="18" charset="2"/>
              </a:rPr>
              <a:t> option.</a:t>
            </a:r>
          </a:p>
          <a:p>
            <a:pPr lvl="1"/>
            <a:r>
              <a:rPr lang="en-US" sz="1700">
                <a:sym typeface="Symbol" panose="05050102010706020507" pitchFamily="18" charset="2"/>
              </a:rPr>
              <a:t>Largest, then middle, then smallest = 6</a:t>
            </a:r>
            <a:r>
              <a:rPr lang="en-US" sz="1700" baseline="30000">
                <a:sym typeface="Symbol" panose="05050102010706020507" pitchFamily="18" charset="2"/>
              </a:rPr>
              <a:t>th</a:t>
            </a:r>
            <a:r>
              <a:rPr lang="en-US" sz="1700">
                <a:sym typeface="Symbol" panose="05050102010706020507" pitchFamily="18" charset="2"/>
              </a:rPr>
              <a:t> option.</a:t>
            </a: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254594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FBA67F-0D4D-4C2E-A1D7-82D080A4B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18A2A8-C64C-433F-AFE8-1A4C0FFA9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en-US" dirty="0"/>
              <a:t>Binomial Theorem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A2AC96-1E47-421C-A03F-F98E354EB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95500"/>
            <a:ext cx="12192000" cy="4762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B12BFE-30D6-47B5-A53B-604970940D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66850" y="2463800"/>
                <a:ext cx="9247652" cy="332740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1400"/>
                  <a:t>Expand (</a:t>
                </a:r>
                <a:r>
                  <a:rPr lang="en-US" sz="1400" err="1"/>
                  <a:t>x+y</a:t>
                </a:r>
                <a:r>
                  <a:rPr lang="en-US" sz="1400"/>
                  <a:t>)</a:t>
                </a:r>
                <a:r>
                  <a:rPr lang="en-US" sz="1400" baseline="30000"/>
                  <a:t>3</a:t>
                </a:r>
                <a:endParaRPr lang="en-US" sz="140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1400"/>
                  <a:t>x</a:t>
                </a:r>
                <a:r>
                  <a:rPr lang="en-US" sz="1400" baseline="30000"/>
                  <a:t>3</a:t>
                </a:r>
                <a:r>
                  <a:rPr lang="en-US" sz="1400"/>
                  <a:t>+3x</a:t>
                </a:r>
                <a:r>
                  <a:rPr lang="en-US" sz="1400" baseline="30000"/>
                  <a:t>2</a:t>
                </a:r>
                <a:r>
                  <a:rPr lang="en-US" sz="1400"/>
                  <a:t>y+3xy</a:t>
                </a:r>
                <a:r>
                  <a:rPr lang="en-US" sz="1400" baseline="30000"/>
                  <a:t>2</a:t>
                </a:r>
                <a:r>
                  <a:rPr lang="en-US" sz="1400"/>
                  <a:t>+y</a:t>
                </a:r>
                <a:r>
                  <a:rPr lang="en-US" sz="1400" baseline="30000"/>
                  <a:t>3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4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 sz="1400" dirty="0"/>
                        <m:t>x</m:t>
                      </m:r>
                      <m:r>
                        <m:rPr>
                          <m:nor/>
                        </m:rPr>
                        <a:rPr lang="en-US" sz="1400" baseline="30000" dirty="0"/>
                        <m:t>3</m:t>
                      </m:r>
                      <m:r>
                        <m:rPr>
                          <m:nor/>
                        </m:rPr>
                        <a:rPr lang="en-US" sz="1400" dirty="0"/>
                        <m:t>+</m:t>
                      </m:r>
                      <m:d>
                        <m:d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 sz="1400" dirty="0"/>
                        <m:t>x</m:t>
                      </m:r>
                      <m:r>
                        <m:rPr>
                          <m:nor/>
                        </m:rPr>
                        <a:rPr lang="en-US" sz="1400" baseline="30000" dirty="0"/>
                        <m:t>2</m:t>
                      </m:r>
                      <m:r>
                        <m:rPr>
                          <m:nor/>
                        </m:rPr>
                        <a:rPr lang="en-US" sz="1400" dirty="0"/>
                        <m:t>y</m:t>
                      </m:r>
                      <m:r>
                        <m:rPr>
                          <m:nor/>
                        </m:rPr>
                        <a:rPr lang="en-US" sz="1400" dirty="0"/>
                        <m:t>+</m:t>
                      </m:r>
                      <m:d>
                        <m:d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 sz="1400" dirty="0"/>
                        <m:t>xy</m:t>
                      </m:r>
                      <m:r>
                        <m:rPr>
                          <m:nor/>
                        </m:rPr>
                        <a:rPr lang="en-US" sz="1400" baseline="30000" dirty="0"/>
                        <m:t>2</m:t>
                      </m:r>
                      <m:r>
                        <m:rPr>
                          <m:nor/>
                        </m:rPr>
                        <a:rPr lang="en-US" sz="1400" dirty="0"/>
                        <m:t>+</m:t>
                      </m:r>
                      <m:d>
                        <m:d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 sz="1400" dirty="0"/>
                        <m:t>y</m:t>
                      </m:r>
                      <m:r>
                        <m:rPr>
                          <m:nor/>
                        </m:rPr>
                        <a:rPr lang="en-US" sz="1400" baseline="30000" dirty="0"/>
                        <m:t>3</m:t>
                      </m:r>
                    </m:oMath>
                  </m:oMathPara>
                </a14:m>
                <a:endParaRPr lang="en-US" sz="140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1400"/>
                  <a:t>The </a:t>
                </a:r>
                <a:r>
                  <a:rPr lang="en-US" sz="1400" b="1"/>
                  <a:t>Binomial Theorem</a:t>
                </a:r>
                <a:r>
                  <a:rPr lang="en-US" sz="1400"/>
                  <a:t> is as follows:</a:t>
                </a:r>
                <a:endParaRPr lang="en-US" sz="1400" baseline="30000"/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1400" b="0" i="1" baseline="3000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baseline="3000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baseline="1500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baseline="30000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400" b="0" i="1" baseline="3000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nary>
                    </m:oMath>
                  </m:oMathPara>
                </a14:m>
                <a:endParaRPr lang="en-US" sz="140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1400"/>
                  <a:t>What is the coefficient of x</a:t>
                </a:r>
                <a:r>
                  <a:rPr lang="en-US" sz="1400" baseline="30000"/>
                  <a:t>12</a:t>
                </a:r>
                <a:r>
                  <a:rPr lang="en-US" sz="1400"/>
                  <a:t>y</a:t>
                </a:r>
                <a:r>
                  <a:rPr lang="en-US" sz="1400" baseline="30000"/>
                  <a:t>13</a:t>
                </a:r>
                <a:r>
                  <a:rPr lang="en-US" sz="1400"/>
                  <a:t> in the expansion of (</a:t>
                </a:r>
                <a:r>
                  <a:rPr lang="en-US" sz="1400" err="1"/>
                  <a:t>x+y</a:t>
                </a:r>
                <a:r>
                  <a:rPr lang="en-US" sz="1400"/>
                  <a:t>)</a:t>
                </a:r>
                <a:r>
                  <a:rPr lang="en-US" sz="1400" baseline="30000"/>
                  <a:t>25</a:t>
                </a:r>
                <a:r>
                  <a:rPr lang="en-US" sz="1400"/>
                  <a:t>?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num>
                            <m:den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</m:e>
                      </m:d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num>
                            <m:den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B12BFE-30D6-47B5-A53B-604970940D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6850" y="2463800"/>
                <a:ext cx="9247652" cy="3327400"/>
              </a:xfrm>
              <a:blipFill>
                <a:blip r:embed="rId3"/>
                <a:stretch>
                  <a:fillRect l="-330" t="-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842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F5C7D-BDF1-4B8E-9325-9D4238E1C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Pascal’s Triangle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F694F08-9C6D-400B-97D6-8F71F02D7C8B}"/>
              </a:ext>
            </a:extLst>
          </p:cNvPr>
          <p:cNvSpPr>
            <a:spLocks noChangeAspect="1"/>
          </p:cNvSpPr>
          <p:nvPr/>
        </p:nvSpPr>
        <p:spPr>
          <a:xfrm>
            <a:off x="2916215" y="1935921"/>
            <a:ext cx="457200" cy="457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6CE5E22-D2D0-47F8-BB63-65DBE199E82D}"/>
              </a:ext>
            </a:extLst>
          </p:cNvPr>
          <p:cNvSpPr>
            <a:spLocks noChangeAspect="1"/>
          </p:cNvSpPr>
          <p:nvPr/>
        </p:nvSpPr>
        <p:spPr>
          <a:xfrm>
            <a:off x="2459015" y="2469321"/>
            <a:ext cx="457200" cy="457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C43FFE9-B237-46B0-8B57-2713D1F2AB1B}"/>
              </a:ext>
            </a:extLst>
          </p:cNvPr>
          <p:cNvSpPr>
            <a:spLocks noChangeAspect="1"/>
          </p:cNvSpPr>
          <p:nvPr/>
        </p:nvSpPr>
        <p:spPr>
          <a:xfrm>
            <a:off x="2001815" y="3002721"/>
            <a:ext cx="457200" cy="457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64A03F5-5328-4B9C-92BF-DA50F97B4E89}"/>
              </a:ext>
            </a:extLst>
          </p:cNvPr>
          <p:cNvSpPr>
            <a:spLocks noChangeAspect="1"/>
          </p:cNvSpPr>
          <p:nvPr/>
        </p:nvSpPr>
        <p:spPr>
          <a:xfrm>
            <a:off x="2916215" y="3002721"/>
            <a:ext cx="457200" cy="457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F6FB000-C4FD-441A-B153-C6A6BCFECD32}"/>
              </a:ext>
            </a:extLst>
          </p:cNvPr>
          <p:cNvSpPr>
            <a:spLocks noChangeAspect="1"/>
          </p:cNvSpPr>
          <p:nvPr/>
        </p:nvSpPr>
        <p:spPr>
          <a:xfrm>
            <a:off x="3373415" y="2469321"/>
            <a:ext cx="457200" cy="457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47BE3B8-7BB2-423B-B439-E42E44EA6602}"/>
              </a:ext>
            </a:extLst>
          </p:cNvPr>
          <p:cNvSpPr>
            <a:spLocks noChangeAspect="1"/>
          </p:cNvSpPr>
          <p:nvPr/>
        </p:nvSpPr>
        <p:spPr>
          <a:xfrm>
            <a:off x="1544615" y="3536121"/>
            <a:ext cx="457200" cy="457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5D9EFAD-30C3-43A2-88A8-1056999462B8}"/>
              </a:ext>
            </a:extLst>
          </p:cNvPr>
          <p:cNvSpPr>
            <a:spLocks noChangeAspect="1"/>
          </p:cNvSpPr>
          <p:nvPr/>
        </p:nvSpPr>
        <p:spPr>
          <a:xfrm>
            <a:off x="2470738" y="3536121"/>
            <a:ext cx="457200" cy="457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68A6081-99FE-42AA-924D-97253B1815F9}"/>
              </a:ext>
            </a:extLst>
          </p:cNvPr>
          <p:cNvSpPr>
            <a:spLocks noChangeAspect="1"/>
          </p:cNvSpPr>
          <p:nvPr/>
        </p:nvSpPr>
        <p:spPr>
          <a:xfrm>
            <a:off x="3830615" y="3002721"/>
            <a:ext cx="457200" cy="457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F0785D3-476B-49BB-A673-2B9A6BACEBE7}"/>
              </a:ext>
            </a:extLst>
          </p:cNvPr>
          <p:cNvSpPr>
            <a:spLocks noChangeAspect="1"/>
          </p:cNvSpPr>
          <p:nvPr/>
        </p:nvSpPr>
        <p:spPr>
          <a:xfrm>
            <a:off x="4287815" y="3536121"/>
            <a:ext cx="457200" cy="457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825B65-9C7B-485A-8281-FEF4B9CAE2DF}"/>
              </a:ext>
            </a:extLst>
          </p:cNvPr>
          <p:cNvSpPr>
            <a:spLocks noChangeAspect="1"/>
          </p:cNvSpPr>
          <p:nvPr/>
        </p:nvSpPr>
        <p:spPr>
          <a:xfrm>
            <a:off x="3373415" y="3536121"/>
            <a:ext cx="457200" cy="457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3451546-BDCA-4798-A04E-BA15134939C4}"/>
              </a:ext>
            </a:extLst>
          </p:cNvPr>
          <p:cNvSpPr>
            <a:spLocks noChangeAspect="1"/>
          </p:cNvSpPr>
          <p:nvPr/>
        </p:nvSpPr>
        <p:spPr>
          <a:xfrm>
            <a:off x="4745015" y="4063659"/>
            <a:ext cx="457200" cy="457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92ABD99-A588-488A-B6E3-98765AD3E04B}"/>
              </a:ext>
            </a:extLst>
          </p:cNvPr>
          <p:cNvSpPr>
            <a:spLocks noChangeAspect="1"/>
          </p:cNvSpPr>
          <p:nvPr/>
        </p:nvSpPr>
        <p:spPr>
          <a:xfrm>
            <a:off x="2001815" y="4063659"/>
            <a:ext cx="457200" cy="457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83B9B33-4B9B-4D05-AC69-B7E4B18B2089}"/>
              </a:ext>
            </a:extLst>
          </p:cNvPr>
          <p:cNvSpPr>
            <a:spLocks noChangeAspect="1"/>
          </p:cNvSpPr>
          <p:nvPr/>
        </p:nvSpPr>
        <p:spPr>
          <a:xfrm>
            <a:off x="1087415" y="4063659"/>
            <a:ext cx="457200" cy="457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630AE1C-81F6-4437-B54C-A9906AB58011}"/>
              </a:ext>
            </a:extLst>
          </p:cNvPr>
          <p:cNvSpPr>
            <a:spLocks noChangeAspect="1"/>
          </p:cNvSpPr>
          <p:nvPr/>
        </p:nvSpPr>
        <p:spPr>
          <a:xfrm>
            <a:off x="2916215" y="4063659"/>
            <a:ext cx="457200" cy="457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95EFDE0-6774-4323-B59C-39EFA722440F}"/>
              </a:ext>
            </a:extLst>
          </p:cNvPr>
          <p:cNvSpPr>
            <a:spLocks noChangeAspect="1"/>
          </p:cNvSpPr>
          <p:nvPr/>
        </p:nvSpPr>
        <p:spPr>
          <a:xfrm>
            <a:off x="3830615" y="4066590"/>
            <a:ext cx="457200" cy="457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643536A-480F-4AF4-B5A5-67561BB3F02E}"/>
              </a:ext>
            </a:extLst>
          </p:cNvPr>
          <p:cNvCxnSpPr>
            <a:stCxn id="5" idx="7"/>
            <a:endCxn id="4" idx="3"/>
          </p:cNvCxnSpPr>
          <p:nvPr/>
        </p:nvCxnSpPr>
        <p:spPr>
          <a:xfrm flipV="1">
            <a:off x="2849260" y="2326166"/>
            <a:ext cx="133910" cy="210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07D2E10-DA9B-4BD2-A0D7-6351A0E846B0}"/>
              </a:ext>
            </a:extLst>
          </p:cNvPr>
          <p:cNvCxnSpPr>
            <a:stCxn id="6" idx="7"/>
            <a:endCxn id="5" idx="3"/>
          </p:cNvCxnSpPr>
          <p:nvPr/>
        </p:nvCxnSpPr>
        <p:spPr>
          <a:xfrm flipV="1">
            <a:off x="2392060" y="2859566"/>
            <a:ext cx="133910" cy="210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03560E4-E955-42E4-BE8D-8C1B90BBC8FF}"/>
              </a:ext>
            </a:extLst>
          </p:cNvPr>
          <p:cNvCxnSpPr>
            <a:stCxn id="9" idx="7"/>
            <a:endCxn id="6" idx="3"/>
          </p:cNvCxnSpPr>
          <p:nvPr/>
        </p:nvCxnSpPr>
        <p:spPr>
          <a:xfrm flipV="1">
            <a:off x="1934860" y="3392966"/>
            <a:ext cx="133910" cy="210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B4E5189-6599-44DF-A259-1FF82D25BDAF}"/>
              </a:ext>
            </a:extLst>
          </p:cNvPr>
          <p:cNvCxnSpPr>
            <a:stCxn id="16" idx="7"/>
            <a:endCxn id="9" idx="3"/>
          </p:cNvCxnSpPr>
          <p:nvPr/>
        </p:nvCxnSpPr>
        <p:spPr>
          <a:xfrm flipV="1">
            <a:off x="1477660" y="3926366"/>
            <a:ext cx="133910" cy="204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C09F13E-35D2-4601-8B30-BA9CBF91AF8A}"/>
              </a:ext>
            </a:extLst>
          </p:cNvPr>
          <p:cNvCxnSpPr>
            <a:stCxn id="15" idx="1"/>
            <a:endCxn id="9" idx="5"/>
          </p:cNvCxnSpPr>
          <p:nvPr/>
        </p:nvCxnSpPr>
        <p:spPr>
          <a:xfrm flipH="1" flipV="1">
            <a:off x="1934860" y="3926366"/>
            <a:ext cx="133910" cy="204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D6DFDF5-165B-4FFC-A64F-01157068081A}"/>
              </a:ext>
            </a:extLst>
          </p:cNvPr>
          <p:cNvCxnSpPr>
            <a:stCxn id="15" idx="7"/>
            <a:endCxn id="10" idx="3"/>
          </p:cNvCxnSpPr>
          <p:nvPr/>
        </p:nvCxnSpPr>
        <p:spPr>
          <a:xfrm flipV="1">
            <a:off x="2392060" y="3926366"/>
            <a:ext cx="145633" cy="204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E7FD662-45C6-4ADE-BE12-E228F121F9FA}"/>
              </a:ext>
            </a:extLst>
          </p:cNvPr>
          <p:cNvCxnSpPr>
            <a:stCxn id="17" idx="1"/>
            <a:endCxn id="10" idx="5"/>
          </p:cNvCxnSpPr>
          <p:nvPr/>
        </p:nvCxnSpPr>
        <p:spPr>
          <a:xfrm flipH="1" flipV="1">
            <a:off x="2860983" y="3926366"/>
            <a:ext cx="122187" cy="204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CF2B94F-EC77-4E8E-A154-D890145CFECB}"/>
              </a:ext>
            </a:extLst>
          </p:cNvPr>
          <p:cNvCxnSpPr>
            <a:stCxn id="17" idx="7"/>
            <a:endCxn id="13" idx="3"/>
          </p:cNvCxnSpPr>
          <p:nvPr/>
        </p:nvCxnSpPr>
        <p:spPr>
          <a:xfrm flipV="1">
            <a:off x="3306460" y="3926366"/>
            <a:ext cx="133910" cy="204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D96C01C-BA06-41E0-B4CD-24FB9A82B314}"/>
              </a:ext>
            </a:extLst>
          </p:cNvPr>
          <p:cNvCxnSpPr>
            <a:stCxn id="18" idx="1"/>
            <a:endCxn id="13" idx="5"/>
          </p:cNvCxnSpPr>
          <p:nvPr/>
        </p:nvCxnSpPr>
        <p:spPr>
          <a:xfrm flipH="1" flipV="1">
            <a:off x="3763660" y="3926366"/>
            <a:ext cx="133910" cy="207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CEEFD2B-31A3-407A-ADDD-D8540552D6E2}"/>
              </a:ext>
            </a:extLst>
          </p:cNvPr>
          <p:cNvCxnSpPr>
            <a:stCxn id="18" idx="7"/>
            <a:endCxn id="12" idx="3"/>
          </p:cNvCxnSpPr>
          <p:nvPr/>
        </p:nvCxnSpPr>
        <p:spPr>
          <a:xfrm flipV="1">
            <a:off x="4220860" y="3926366"/>
            <a:ext cx="133910" cy="207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6216E4D-6C41-4623-AB45-CDB9D67006E5}"/>
              </a:ext>
            </a:extLst>
          </p:cNvPr>
          <p:cNvCxnSpPr>
            <a:stCxn id="14" idx="1"/>
            <a:endCxn id="12" idx="5"/>
          </p:cNvCxnSpPr>
          <p:nvPr/>
        </p:nvCxnSpPr>
        <p:spPr>
          <a:xfrm flipH="1" flipV="1">
            <a:off x="4678060" y="3926366"/>
            <a:ext cx="133910" cy="204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822312F-6E6A-4410-A76A-E49413E1811C}"/>
              </a:ext>
            </a:extLst>
          </p:cNvPr>
          <p:cNvCxnSpPr>
            <a:stCxn id="10" idx="1"/>
            <a:endCxn id="6" idx="5"/>
          </p:cNvCxnSpPr>
          <p:nvPr/>
        </p:nvCxnSpPr>
        <p:spPr>
          <a:xfrm flipH="1" flipV="1">
            <a:off x="2392060" y="3392966"/>
            <a:ext cx="145633" cy="210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925C18F-4E04-4C69-A0FA-70969E2630B0}"/>
              </a:ext>
            </a:extLst>
          </p:cNvPr>
          <p:cNvCxnSpPr>
            <a:cxnSpLocks/>
            <a:stCxn id="10" idx="7"/>
            <a:endCxn id="7" idx="3"/>
          </p:cNvCxnSpPr>
          <p:nvPr/>
        </p:nvCxnSpPr>
        <p:spPr>
          <a:xfrm flipV="1">
            <a:off x="2860983" y="3392966"/>
            <a:ext cx="122187" cy="210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05FE4C6-5627-4FF0-917E-EF9FCFDCB4CC}"/>
              </a:ext>
            </a:extLst>
          </p:cNvPr>
          <p:cNvCxnSpPr>
            <a:stCxn id="13" idx="1"/>
            <a:endCxn id="7" idx="5"/>
          </p:cNvCxnSpPr>
          <p:nvPr/>
        </p:nvCxnSpPr>
        <p:spPr>
          <a:xfrm flipH="1" flipV="1">
            <a:off x="3306460" y="3392966"/>
            <a:ext cx="133910" cy="210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A42865C-5030-438D-AA48-4840C5F5144B}"/>
              </a:ext>
            </a:extLst>
          </p:cNvPr>
          <p:cNvCxnSpPr>
            <a:stCxn id="13" idx="7"/>
            <a:endCxn id="11" idx="3"/>
          </p:cNvCxnSpPr>
          <p:nvPr/>
        </p:nvCxnSpPr>
        <p:spPr>
          <a:xfrm flipV="1">
            <a:off x="3763660" y="3392966"/>
            <a:ext cx="133910" cy="210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0BCE562-11E4-4F1B-A877-99AD3209F2DE}"/>
              </a:ext>
            </a:extLst>
          </p:cNvPr>
          <p:cNvCxnSpPr>
            <a:stCxn id="12" idx="1"/>
            <a:endCxn id="11" idx="5"/>
          </p:cNvCxnSpPr>
          <p:nvPr/>
        </p:nvCxnSpPr>
        <p:spPr>
          <a:xfrm flipH="1" flipV="1">
            <a:off x="4220860" y="3392966"/>
            <a:ext cx="133910" cy="210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2BBD712-0500-4A16-AFC3-C09D894FCC70}"/>
              </a:ext>
            </a:extLst>
          </p:cNvPr>
          <p:cNvCxnSpPr>
            <a:stCxn id="7" idx="1"/>
            <a:endCxn id="5" idx="5"/>
          </p:cNvCxnSpPr>
          <p:nvPr/>
        </p:nvCxnSpPr>
        <p:spPr>
          <a:xfrm flipH="1" flipV="1">
            <a:off x="2849260" y="2859566"/>
            <a:ext cx="133910" cy="210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0372112-25F0-49CC-AB79-8C973316C592}"/>
              </a:ext>
            </a:extLst>
          </p:cNvPr>
          <p:cNvCxnSpPr>
            <a:stCxn id="7" idx="7"/>
            <a:endCxn id="8" idx="3"/>
          </p:cNvCxnSpPr>
          <p:nvPr/>
        </p:nvCxnSpPr>
        <p:spPr>
          <a:xfrm flipV="1">
            <a:off x="3306460" y="2859566"/>
            <a:ext cx="133910" cy="210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7EE6FA9-87E7-4F11-AF1A-8926D2F0EEAF}"/>
              </a:ext>
            </a:extLst>
          </p:cNvPr>
          <p:cNvCxnSpPr>
            <a:stCxn id="11" idx="1"/>
            <a:endCxn id="8" idx="5"/>
          </p:cNvCxnSpPr>
          <p:nvPr/>
        </p:nvCxnSpPr>
        <p:spPr>
          <a:xfrm flipH="1" flipV="1">
            <a:off x="3763660" y="2859566"/>
            <a:ext cx="133910" cy="210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C82A3B5E-253F-4BA1-94DF-A8F35B56C79E}"/>
              </a:ext>
            </a:extLst>
          </p:cNvPr>
          <p:cNvCxnSpPr>
            <a:stCxn id="8" idx="1"/>
            <a:endCxn id="4" idx="5"/>
          </p:cNvCxnSpPr>
          <p:nvPr/>
        </p:nvCxnSpPr>
        <p:spPr>
          <a:xfrm flipH="1" flipV="1">
            <a:off x="3306460" y="2326166"/>
            <a:ext cx="133910" cy="210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8780133A-B687-498E-82ED-EADE8C53F33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708627" y="1935921"/>
                <a:ext cx="457200" cy="457200"/>
              </a:xfrm>
              <a:prstGeom prst="ellipse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8780133A-B687-498E-82ED-EADE8C53F3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627" y="1935921"/>
                <a:ext cx="457200" cy="45720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C61FE597-617F-4964-BE16-81869F06CF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1427" y="2469321"/>
                <a:ext cx="457200" cy="457200"/>
              </a:xfrm>
              <a:prstGeom prst="ellipse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C61FE597-617F-4964-BE16-81869F06CF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1427" y="2469321"/>
                <a:ext cx="457200" cy="4572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C960902E-F022-49FD-ACF6-64780423D0B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94227" y="3002721"/>
                <a:ext cx="457200" cy="457200"/>
              </a:xfrm>
              <a:prstGeom prst="ellipse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C960902E-F022-49FD-ACF6-64780423D0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227" y="3002721"/>
                <a:ext cx="457200" cy="45720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1DC06D84-8D00-4E39-A9EA-FF1296F3FD4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708627" y="3002721"/>
                <a:ext cx="457200" cy="457200"/>
              </a:xfrm>
              <a:prstGeom prst="ellipse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1DC06D84-8D00-4E39-A9EA-FF1296F3FD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627" y="3002721"/>
                <a:ext cx="457200" cy="45720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110AF222-70D9-4D5E-A4F0-5B3247931F7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65827" y="2469321"/>
                <a:ext cx="457200" cy="457200"/>
              </a:xfrm>
              <a:prstGeom prst="ellipse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110AF222-70D9-4D5E-A4F0-5B3247931F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5827" y="2469321"/>
                <a:ext cx="457200" cy="45720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0E2E1B18-34AB-4C4B-A025-61CE8B4894B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37027" y="3536121"/>
                <a:ext cx="457200" cy="457200"/>
              </a:xfrm>
              <a:prstGeom prst="ellipse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0E2E1B18-34AB-4C4B-A025-61CE8B4894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027" y="3536121"/>
                <a:ext cx="457200" cy="45720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7F0B9A05-E98E-4B64-A21E-597415AC7FC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63150" y="3536121"/>
                <a:ext cx="457200" cy="457200"/>
              </a:xfrm>
              <a:prstGeom prst="ellipse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7F0B9A05-E98E-4B64-A21E-597415AC7F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3150" y="3536121"/>
                <a:ext cx="457200" cy="45720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C5F74D96-B75B-43CB-80A3-96129637971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623027" y="3002721"/>
                <a:ext cx="457200" cy="457200"/>
              </a:xfrm>
              <a:prstGeom prst="ellipse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C5F74D96-B75B-43CB-80A3-9612963797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3027" y="3002721"/>
                <a:ext cx="457200" cy="457200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133078D2-4421-4163-A8AC-488C04F449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080227" y="3536121"/>
                <a:ext cx="457200" cy="457200"/>
              </a:xfrm>
              <a:prstGeom prst="ellipse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133078D2-4421-4163-A8AC-488C04F449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0227" y="3536121"/>
                <a:ext cx="457200" cy="457200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0C7F98FB-971B-44A3-AC8B-4F016D4CC0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65827" y="3536121"/>
                <a:ext cx="457200" cy="457200"/>
              </a:xfrm>
              <a:prstGeom prst="ellipse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0C7F98FB-971B-44A3-AC8B-4F016D4CC0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5827" y="3536121"/>
                <a:ext cx="457200" cy="457200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1EF5083A-8139-4BE6-8E64-A161812451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37427" y="4063659"/>
                <a:ext cx="457200" cy="457200"/>
              </a:xfrm>
              <a:prstGeom prst="ellipse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1EF5083A-8139-4BE6-8E64-A161812451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7427" y="4063659"/>
                <a:ext cx="457200" cy="457200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CECB5380-AB4D-4CB3-9173-ECF1EB0880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94227" y="4063659"/>
                <a:ext cx="457200" cy="457200"/>
              </a:xfrm>
              <a:prstGeom prst="ellipse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CECB5380-AB4D-4CB3-9173-ECF1EB0880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227" y="4063659"/>
                <a:ext cx="457200" cy="457200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7975E956-9605-466D-901E-757A33C8761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79827" y="4063659"/>
                <a:ext cx="457200" cy="457200"/>
              </a:xfrm>
              <a:prstGeom prst="ellipse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7975E956-9605-466D-901E-757A33C876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9827" y="4063659"/>
                <a:ext cx="457200" cy="457200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4D3BC764-5D63-4FE1-B8F6-ECB2EBB14A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708627" y="4063659"/>
                <a:ext cx="457200" cy="457200"/>
              </a:xfrm>
              <a:prstGeom prst="ellipse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4D3BC764-5D63-4FE1-B8F6-ECB2EBB14A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627" y="4063659"/>
                <a:ext cx="457200" cy="457200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12836421-2127-46E3-AA8C-BB5E554E79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623027" y="4066590"/>
                <a:ext cx="457200" cy="457200"/>
              </a:xfrm>
              <a:prstGeom prst="ellipse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12836421-2127-46E3-AA8C-BB5E554E79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3027" y="4066590"/>
                <a:ext cx="457200" cy="457200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994D5844-6BDF-4974-A1F0-4BBB422D6438}"/>
              </a:ext>
            </a:extLst>
          </p:cNvPr>
          <p:cNvCxnSpPr>
            <a:cxnSpLocks/>
            <a:stCxn id="64" idx="7"/>
            <a:endCxn id="63" idx="3"/>
          </p:cNvCxnSpPr>
          <p:nvPr/>
        </p:nvCxnSpPr>
        <p:spPr>
          <a:xfrm flipV="1">
            <a:off x="8641672" y="2326166"/>
            <a:ext cx="133910" cy="210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266D61E-1C48-4FAB-AD48-01867F428252}"/>
              </a:ext>
            </a:extLst>
          </p:cNvPr>
          <p:cNvCxnSpPr>
            <a:stCxn id="65" idx="7"/>
            <a:endCxn id="64" idx="3"/>
          </p:cNvCxnSpPr>
          <p:nvPr/>
        </p:nvCxnSpPr>
        <p:spPr>
          <a:xfrm flipV="1">
            <a:off x="8184472" y="2859566"/>
            <a:ext cx="133910" cy="210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74B5FEF5-10DD-4BF4-943E-0E5A8098CF38}"/>
              </a:ext>
            </a:extLst>
          </p:cNvPr>
          <p:cNvCxnSpPr>
            <a:stCxn id="68" idx="7"/>
            <a:endCxn id="65" idx="3"/>
          </p:cNvCxnSpPr>
          <p:nvPr/>
        </p:nvCxnSpPr>
        <p:spPr>
          <a:xfrm flipV="1">
            <a:off x="7727272" y="3392966"/>
            <a:ext cx="133910" cy="210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A085DBCF-1E97-4E7C-8812-AA54407C3C63}"/>
              </a:ext>
            </a:extLst>
          </p:cNvPr>
          <p:cNvCxnSpPr>
            <a:stCxn id="75" idx="7"/>
            <a:endCxn id="68" idx="3"/>
          </p:cNvCxnSpPr>
          <p:nvPr/>
        </p:nvCxnSpPr>
        <p:spPr>
          <a:xfrm flipV="1">
            <a:off x="7270072" y="3926366"/>
            <a:ext cx="133910" cy="204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7465388-69ED-45D2-925A-038483B79849}"/>
              </a:ext>
            </a:extLst>
          </p:cNvPr>
          <p:cNvCxnSpPr>
            <a:stCxn id="74" idx="1"/>
            <a:endCxn id="68" idx="5"/>
          </p:cNvCxnSpPr>
          <p:nvPr/>
        </p:nvCxnSpPr>
        <p:spPr>
          <a:xfrm flipH="1" flipV="1">
            <a:off x="7727272" y="3926366"/>
            <a:ext cx="133910" cy="204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97682D86-AC6A-4C0D-9077-43BAD51C0AF1}"/>
              </a:ext>
            </a:extLst>
          </p:cNvPr>
          <p:cNvCxnSpPr>
            <a:stCxn id="74" idx="7"/>
            <a:endCxn id="69" idx="3"/>
          </p:cNvCxnSpPr>
          <p:nvPr/>
        </p:nvCxnSpPr>
        <p:spPr>
          <a:xfrm flipV="1">
            <a:off x="8184472" y="3926366"/>
            <a:ext cx="145633" cy="204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8789E049-BEC4-4EF9-A24C-918EBAA56385}"/>
              </a:ext>
            </a:extLst>
          </p:cNvPr>
          <p:cNvCxnSpPr>
            <a:stCxn id="76" idx="1"/>
            <a:endCxn id="69" idx="5"/>
          </p:cNvCxnSpPr>
          <p:nvPr/>
        </p:nvCxnSpPr>
        <p:spPr>
          <a:xfrm flipH="1" flipV="1">
            <a:off x="8653395" y="3926366"/>
            <a:ext cx="122187" cy="204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26B0E86B-58FB-450E-9218-37DCC0405D69}"/>
              </a:ext>
            </a:extLst>
          </p:cNvPr>
          <p:cNvCxnSpPr>
            <a:stCxn id="76" idx="7"/>
            <a:endCxn id="72" idx="3"/>
          </p:cNvCxnSpPr>
          <p:nvPr/>
        </p:nvCxnSpPr>
        <p:spPr>
          <a:xfrm flipV="1">
            <a:off x="9098872" y="3926366"/>
            <a:ext cx="133910" cy="204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9A421E66-EF3B-43EC-82CD-06356384842F}"/>
              </a:ext>
            </a:extLst>
          </p:cNvPr>
          <p:cNvCxnSpPr>
            <a:stCxn id="77" idx="1"/>
            <a:endCxn id="72" idx="5"/>
          </p:cNvCxnSpPr>
          <p:nvPr/>
        </p:nvCxnSpPr>
        <p:spPr>
          <a:xfrm flipH="1" flipV="1">
            <a:off x="9556072" y="3926366"/>
            <a:ext cx="133910" cy="207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847A6A40-D1C5-4C93-B3C7-02D61758A769}"/>
              </a:ext>
            </a:extLst>
          </p:cNvPr>
          <p:cNvCxnSpPr>
            <a:stCxn id="77" idx="7"/>
            <a:endCxn id="71" idx="3"/>
          </p:cNvCxnSpPr>
          <p:nvPr/>
        </p:nvCxnSpPr>
        <p:spPr>
          <a:xfrm flipV="1">
            <a:off x="10013272" y="3926366"/>
            <a:ext cx="133910" cy="207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068DA7CC-EEA2-4BF2-9151-DB59DB5CC650}"/>
              </a:ext>
            </a:extLst>
          </p:cNvPr>
          <p:cNvCxnSpPr>
            <a:stCxn id="73" idx="1"/>
            <a:endCxn id="71" idx="5"/>
          </p:cNvCxnSpPr>
          <p:nvPr/>
        </p:nvCxnSpPr>
        <p:spPr>
          <a:xfrm flipH="1" flipV="1">
            <a:off x="10470472" y="3926366"/>
            <a:ext cx="133910" cy="204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43293034-BEBB-464A-8A9F-E11795A84645}"/>
              </a:ext>
            </a:extLst>
          </p:cNvPr>
          <p:cNvCxnSpPr>
            <a:stCxn id="69" idx="1"/>
            <a:endCxn id="65" idx="5"/>
          </p:cNvCxnSpPr>
          <p:nvPr/>
        </p:nvCxnSpPr>
        <p:spPr>
          <a:xfrm flipH="1" flipV="1">
            <a:off x="8184472" y="3392966"/>
            <a:ext cx="145633" cy="210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15F9C1C6-4A0A-4AB9-8752-1321D2FE9AD6}"/>
              </a:ext>
            </a:extLst>
          </p:cNvPr>
          <p:cNvCxnSpPr>
            <a:cxnSpLocks/>
            <a:stCxn id="69" idx="7"/>
            <a:endCxn id="66" idx="3"/>
          </p:cNvCxnSpPr>
          <p:nvPr/>
        </p:nvCxnSpPr>
        <p:spPr>
          <a:xfrm flipV="1">
            <a:off x="8653395" y="3392966"/>
            <a:ext cx="122187" cy="210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F7D5D462-0A17-4568-A0A8-06FAC86146C1}"/>
              </a:ext>
            </a:extLst>
          </p:cNvPr>
          <p:cNvCxnSpPr>
            <a:stCxn id="72" idx="1"/>
            <a:endCxn id="66" idx="5"/>
          </p:cNvCxnSpPr>
          <p:nvPr/>
        </p:nvCxnSpPr>
        <p:spPr>
          <a:xfrm flipH="1" flipV="1">
            <a:off x="9098872" y="3392966"/>
            <a:ext cx="133910" cy="210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06C2DF56-ABCD-4D04-8EDD-1BA45FCBC713}"/>
              </a:ext>
            </a:extLst>
          </p:cNvPr>
          <p:cNvCxnSpPr>
            <a:stCxn id="72" idx="7"/>
            <a:endCxn id="70" idx="3"/>
          </p:cNvCxnSpPr>
          <p:nvPr/>
        </p:nvCxnSpPr>
        <p:spPr>
          <a:xfrm flipV="1">
            <a:off x="9556072" y="3392966"/>
            <a:ext cx="133910" cy="210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7A428F43-B08D-488C-80CF-9807F2AFC995}"/>
              </a:ext>
            </a:extLst>
          </p:cNvPr>
          <p:cNvCxnSpPr>
            <a:stCxn id="71" idx="1"/>
            <a:endCxn id="70" idx="5"/>
          </p:cNvCxnSpPr>
          <p:nvPr/>
        </p:nvCxnSpPr>
        <p:spPr>
          <a:xfrm flipH="1" flipV="1">
            <a:off x="10013272" y="3392966"/>
            <a:ext cx="133910" cy="210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25754ADB-D565-4C01-9A9F-79D5AEE081FD}"/>
              </a:ext>
            </a:extLst>
          </p:cNvPr>
          <p:cNvCxnSpPr>
            <a:stCxn id="66" idx="1"/>
            <a:endCxn id="64" idx="5"/>
          </p:cNvCxnSpPr>
          <p:nvPr/>
        </p:nvCxnSpPr>
        <p:spPr>
          <a:xfrm flipH="1" flipV="1">
            <a:off x="8641672" y="2859566"/>
            <a:ext cx="133910" cy="210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7A7E0A4C-6909-4DF6-83BD-198D3CACA899}"/>
              </a:ext>
            </a:extLst>
          </p:cNvPr>
          <p:cNvCxnSpPr>
            <a:stCxn id="66" idx="7"/>
            <a:endCxn id="67" idx="3"/>
          </p:cNvCxnSpPr>
          <p:nvPr/>
        </p:nvCxnSpPr>
        <p:spPr>
          <a:xfrm flipV="1">
            <a:off x="9098872" y="2859566"/>
            <a:ext cx="133910" cy="210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81115EF5-B26D-4474-B4E7-32E9524BE847}"/>
              </a:ext>
            </a:extLst>
          </p:cNvPr>
          <p:cNvCxnSpPr>
            <a:stCxn id="70" idx="1"/>
            <a:endCxn id="67" idx="5"/>
          </p:cNvCxnSpPr>
          <p:nvPr/>
        </p:nvCxnSpPr>
        <p:spPr>
          <a:xfrm flipH="1" flipV="1">
            <a:off x="9556072" y="2859566"/>
            <a:ext cx="133910" cy="210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6A3F8B4D-205B-47E1-B7FC-6481F647850E}"/>
              </a:ext>
            </a:extLst>
          </p:cNvPr>
          <p:cNvCxnSpPr>
            <a:cxnSpLocks/>
            <a:stCxn id="67" idx="1"/>
            <a:endCxn id="63" idx="5"/>
          </p:cNvCxnSpPr>
          <p:nvPr/>
        </p:nvCxnSpPr>
        <p:spPr>
          <a:xfrm flipH="1" flipV="1">
            <a:off x="9098872" y="2326166"/>
            <a:ext cx="133910" cy="210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4853CD76-C75C-47C0-9A16-79A506917D91}"/>
                  </a:ext>
                </a:extLst>
              </p:cNvPr>
              <p:cNvSpPr txBox="1"/>
              <p:nvPr/>
            </p:nvSpPr>
            <p:spPr>
              <a:xfrm>
                <a:off x="7594563" y="5256718"/>
                <a:ext cx="2685327" cy="991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Pascal’s Identity: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4853CD76-C75C-47C0-9A16-79A506917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563" y="5256718"/>
                <a:ext cx="2685327" cy="991682"/>
              </a:xfrm>
              <a:prstGeom prst="rect">
                <a:avLst/>
              </a:prstGeom>
              <a:blipFill>
                <a:blip r:embed="rId18"/>
                <a:stretch>
                  <a:fillRect t="-3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418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10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FBA67F-0D4D-4C2E-A1D7-82D080A4B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9B2696A-CADF-41DA-9442-B39EF52B323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913795" y="609600"/>
                <a:ext cx="10353761" cy="132632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Proof: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r>
                      <a:rPr lang="en-US" b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9B2696A-CADF-41DA-9442-B39EF52B32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13795" y="609600"/>
                <a:ext cx="10353761" cy="132632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EFA2AC96-1E47-421C-A03F-F98E354EB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95500"/>
            <a:ext cx="12192000" cy="4762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73CCC1-61F7-4E16-A336-FBD7B1CDB4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66850" y="2463800"/>
                <a:ext cx="9247652" cy="33274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T be a set with n+1 elements.  Let a be an element in T, and let S = T – {a}</a:t>
                </a:r>
              </a:p>
              <a:p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subsets of T with k elements: some include a, the rest don’t.</a:t>
                </a:r>
              </a:p>
              <a:p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ways to choose k elements from S (subsets of T without a)</a:t>
                </a:r>
              </a:p>
              <a:p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ways to choose k-1 elements from S</a:t>
                </a:r>
              </a:p>
              <a:p>
                <a:pPr lvl="1"/>
                <a:r>
                  <a:rPr lang="en-US" dirty="0"/>
                  <a:t>Add a to each of these, corresponding to subsets of T with a.</a:t>
                </a:r>
              </a:p>
              <a:p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73CCC1-61F7-4E16-A336-FBD7B1CDB4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6850" y="2463800"/>
                <a:ext cx="9247652" cy="3327400"/>
              </a:xfrm>
              <a:blipFill>
                <a:blip r:embed="rId4"/>
                <a:stretch>
                  <a:fillRect l="-725" t="-366" r="-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682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02F233C-123F-466C-8459-BE8E1DB54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216017D-97CE-4CD8-A2E7-2226A1B5B97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913795" y="609600"/>
                <a:ext cx="7867969" cy="1023257"/>
              </a:xfrm>
            </p:spPr>
            <p:txBody>
              <a:bodyPr anchor="b">
                <a:normAutofit/>
              </a:bodyPr>
              <a:lstStyle/>
              <a:p>
                <a:pPr algn="l"/>
                <a:r>
                  <a:rPr lang="en-US" sz="3600"/>
                  <a:t>Prove: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num>
                          <m:den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den>
                        </m:f>
                      </m:e>
                    </m:d>
                    <m:r>
                      <a:rPr lang="en-US" sz="36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6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num>
                              <m:den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den>
                            </m:f>
                          </m:e>
                        </m:d>
                        <m:r>
                          <a:rPr lang="en-US" sz="3600" b="1" i="1" baseline="9000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nary>
                  </m:oMath>
                </a14:m>
                <a:endParaRPr lang="en-US" sz="360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216017D-97CE-4CD8-A2E7-2226A1B5B9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13795" y="609600"/>
                <a:ext cx="7867969" cy="1023257"/>
              </a:xfrm>
              <a:blipFill>
                <a:blip r:embed="rId2"/>
                <a:stretch>
                  <a:fillRect l="-2401" b="-22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2819B3-1C92-499D-9CBC-705C17A315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95" y="2035629"/>
                <a:ext cx="7867969" cy="375557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7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700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17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7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17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r>
                            <a:rPr lang="en-US" sz="17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17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17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7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num>
                                <m:den>
                                  <m:r>
                                    <a:rPr lang="en-US" sz="17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den>
                              </m:f>
                            </m:e>
                          </m:d>
                          <m:r>
                            <a:rPr lang="en-US" sz="1700" b="1" i="1" baseline="9000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nary>
                      <m:r>
                        <a:rPr lang="en-US" sz="1700" b="1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7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700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17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7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17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r>
                            <a:rPr lang="en-US" sz="17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17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17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7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num>
                                <m:den>
                                  <m:r>
                                    <a:rPr lang="en-US" sz="17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den>
                              </m:f>
                            </m:e>
                          </m:d>
                          <m:r>
                            <a:rPr lang="en-US" sz="1700" b="1" i="1">
                              <a:latin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17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17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7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num>
                                <m:den>
                                  <m:r>
                                    <a:rPr lang="en-US" sz="17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sz="17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7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sz="1700"/>
              </a:p>
              <a:p>
                <a:pPr marL="0" indent="0">
                  <a:buNone/>
                </a:pPr>
                <a:r>
                  <a:rPr lang="en-US" sz="1700"/>
                  <a:t>Suppose we have a class of 2n people, and we need to choose n people to get an A.</a:t>
                </a:r>
              </a:p>
              <a:p>
                <a:pPr marL="0" indent="0">
                  <a:buNone/>
                </a:pPr>
                <a:r>
                  <a:rPr lang="en-US" sz="1700"/>
                  <a:t>We can divide the room up into the men (there are n of them) and the women (also n).</a:t>
                </a:r>
              </a:p>
              <a:p>
                <a:pPr marL="0" indent="0">
                  <a:buNone/>
                </a:pPr>
                <a:r>
                  <a:rPr lang="en-US" sz="1700"/>
                  <a:t>The kth term in the summation is the number of ways to assign A’s, so that exactly k men get an A and n-k women get an A.</a:t>
                </a:r>
              </a:p>
              <a:p>
                <a:pPr marL="0" indent="0">
                  <a:buNone/>
                </a:pPr>
                <a:r>
                  <a:rPr lang="en-US" sz="1700"/>
                  <a:t>If we add up over all k, this will give us the total number of ways to assign A’s.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2819B3-1C92-499D-9CBC-705C17A315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2035629"/>
                <a:ext cx="7867969" cy="3755570"/>
              </a:xfrm>
              <a:blipFill>
                <a:blip r:embed="rId3"/>
                <a:stretch>
                  <a:fillRect l="-620" r="-1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068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C052280-388E-4151-A1EB-5236D4FCC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81BCBE-5CE6-4988-8C9D-740ECCAAA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927100"/>
            <a:ext cx="3418766" cy="4616450"/>
          </a:xfrm>
        </p:spPr>
        <p:txBody>
          <a:bodyPr>
            <a:normAutofit/>
          </a:bodyPr>
          <a:lstStyle/>
          <a:p>
            <a:r>
              <a:rPr lang="en-US" sz="2900"/>
              <a:t>Permutations with Repetition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4251C3-E720-4363-8AF0-20AD31937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301359"/>
            <a:ext cx="0" cy="191135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21E43-62EA-4CAC-AF66-FDE4B9D02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29" y="971549"/>
            <a:ext cx="6291528" cy="46164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A message on a Twitter-like service must consist of exactly r characters.</a:t>
            </a:r>
          </a:p>
          <a:p>
            <a:pPr marL="0" indent="0">
              <a:buNone/>
            </a:pPr>
            <a:r>
              <a:rPr lang="en-US" dirty="0"/>
              <a:t>Because it is the internet, people only communicate using capital letters, spaces, and the exclamation mark.</a:t>
            </a:r>
          </a:p>
          <a:p>
            <a:pPr marL="0" indent="0">
              <a:buNone/>
            </a:pPr>
            <a:r>
              <a:rPr lang="en-US" dirty="0"/>
              <a:t>How many different messages can one post on this service?</a:t>
            </a:r>
          </a:p>
          <a:p>
            <a:pPr marL="0" indent="0">
              <a:buNone/>
            </a:pPr>
            <a:r>
              <a:rPr lang="en-US" dirty="0"/>
              <a:t>28</a:t>
            </a:r>
            <a:r>
              <a:rPr lang="en-US" baseline="30000" dirty="0"/>
              <a:t>r</a:t>
            </a:r>
            <a:endParaRPr lang="en-US" baseline="30000"/>
          </a:p>
          <a:p>
            <a:pPr marL="0" indent="0">
              <a:buNone/>
            </a:pPr>
            <a:r>
              <a:rPr lang="en-US" dirty="0"/>
              <a:t>The number of r-permutations of a set of n objects, where repetition is allowed, is n</a:t>
            </a:r>
            <a:r>
              <a:rPr lang="en-US" baseline="30000" dirty="0"/>
              <a:t>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437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C052280-388E-4151-A1EB-5236D4FCC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18A2A8-C64C-433F-AFE8-1A4C0FFA9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927100"/>
            <a:ext cx="3418766" cy="4616450"/>
          </a:xfrm>
        </p:spPr>
        <p:txBody>
          <a:bodyPr>
            <a:normAutofit/>
          </a:bodyPr>
          <a:lstStyle/>
          <a:p>
            <a:r>
              <a:rPr lang="en-US"/>
              <a:t>The Product Rule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4251C3-E720-4363-8AF0-20AD31937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301359"/>
            <a:ext cx="0" cy="191135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B12BFE-30D6-47B5-A53B-604970940D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76029" y="971549"/>
                <a:ext cx="6291528" cy="4616450"/>
              </a:xfrm>
            </p:spPr>
            <p:txBody>
              <a:bodyPr anchor="ctr">
                <a:noAutofit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1600" dirty="0"/>
                  <a:t>A company has 3 new employees: Aaron, Neal, and Phillip.  There are 12 offices.  How many different ways are there to assign offices?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1600" dirty="0"/>
                  <a:t>12 ∙ 11 ∙ 10 = 1320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1600" b="1" dirty="0"/>
                  <a:t>The Product Rule</a:t>
                </a:r>
                <a:r>
                  <a:rPr lang="en-US" sz="1600" dirty="0"/>
                  <a:t> states that if a procedure can be broken up into a sequence of k tasks, and there are </a:t>
                </a:r>
                <a:r>
                  <a:rPr lang="en-US" sz="1600" dirty="0" err="1"/>
                  <a:t>n</a:t>
                </a:r>
                <a:r>
                  <a:rPr lang="en-US" sz="1600" baseline="-25000" dirty="0" err="1"/>
                  <a:t>i</a:t>
                </a:r>
                <a:r>
                  <a:rPr lang="en-US" sz="1600" dirty="0"/>
                  <a:t> ways to do the </a:t>
                </a:r>
                <a:r>
                  <a:rPr lang="en-US" sz="1600" dirty="0" err="1"/>
                  <a:t>i-th</a:t>
                </a:r>
                <a:r>
                  <a:rPr lang="en-US" sz="1600" dirty="0"/>
                  <a:t> task, then there are a total of 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baseline="-2500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</m:oMath>
                </a14:m>
                <a:r>
                  <a:rPr lang="en-US" sz="1600" dirty="0"/>
                  <a:t>  ways to do the procedure, or |A x B| = |A|∙|B|.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1600" dirty="0"/>
                  <a:t>How many ways are there to arrange 10 people in a line?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1600" dirty="0"/>
                  <a:t>10! = 3628800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1600" dirty="0"/>
                  <a:t>If a license plate has 3 letters followed by 3 digits, how many license plates are there?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1600" dirty="0"/>
                  <a:t>26</a:t>
                </a:r>
                <a:r>
                  <a:rPr lang="en-US" sz="1600" baseline="30000" dirty="0"/>
                  <a:t>3</a:t>
                </a:r>
                <a:r>
                  <a:rPr lang="en-US" sz="1600" dirty="0"/>
                  <a:t> ∙ 10</a:t>
                </a:r>
                <a:r>
                  <a:rPr lang="en-US" sz="1600" baseline="30000" dirty="0"/>
                  <a:t>3</a:t>
                </a:r>
                <a:r>
                  <a:rPr lang="en-US" sz="1600" dirty="0"/>
                  <a:t> = 17576000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B12BFE-30D6-47B5-A53B-604970940D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6029" y="971549"/>
                <a:ext cx="6291528" cy="4616450"/>
              </a:xfrm>
              <a:blipFill>
                <a:blip r:embed="rId3"/>
                <a:stretch>
                  <a:fillRect l="-678" r="-1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815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18000"/>
                <a:satMod val="160000"/>
                <a:lumMod val="28000"/>
              </a:schemeClr>
              <a:schemeClr val="bg1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614B3CA-90F3-4EDF-BC5F-C8B35F4CD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88F4AF-78FF-41E1-8627-CF8088E06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4572000"/>
            <a:ext cx="10353762" cy="987993"/>
          </a:xfrm>
        </p:spPr>
        <p:txBody>
          <a:bodyPr anchor="b">
            <a:normAutofit/>
          </a:bodyPr>
          <a:lstStyle/>
          <a:p>
            <a:pPr algn="r"/>
            <a:r>
              <a:rPr lang="en-US" sz="3200"/>
              <a:t>Permutations of Types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3EA50F-D9E1-410C-B2F6-3A380986B4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95" y="674914"/>
                <a:ext cx="7859545" cy="3897086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1700" dirty="0"/>
                  <a:t>How many different strings can be made by reordering the letters of SUCCESS?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700" b="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1700" b="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1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700" b="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17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1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7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700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r>
                        <a:rPr lang="en-US" sz="1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700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700" dirty="0"/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b="0" i="1">
                              <a:latin typeface="Cambria Math" panose="02040503050406030204" pitchFamily="18" charset="0"/>
                            </a:rPr>
                            <m:t>7!</m:t>
                          </m:r>
                        </m:num>
                        <m:den>
                          <m:r>
                            <a:rPr lang="en-US" sz="1700" b="0" i="1">
                              <a:latin typeface="Cambria Math" panose="02040503050406030204" pitchFamily="18" charset="0"/>
                            </a:rPr>
                            <m:t>3!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1700" b="0" i="1">
                              <a:latin typeface="Cambria Math" panose="02040503050406030204" pitchFamily="18" charset="0"/>
                            </a:rPr>
                            <m:t>4!</m:t>
                          </m:r>
                        </m:den>
                      </m:f>
                      <m:r>
                        <a:rPr lang="en-US" sz="1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4!</m:t>
                          </m:r>
                        </m:num>
                        <m:den>
                          <m:r>
                            <a:rPr lang="en-US" sz="17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2!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17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2!</m:t>
                          </m:r>
                        </m:den>
                      </m:f>
                      <m:r>
                        <a:rPr lang="en-US" sz="1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2!</m:t>
                          </m:r>
                        </m:num>
                        <m:den>
                          <m:r>
                            <a:rPr lang="en-US" sz="17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1!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17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1!</m:t>
                          </m:r>
                        </m:den>
                      </m:f>
                      <m:r>
                        <a:rPr lang="en-US" sz="1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1!</m:t>
                          </m:r>
                        </m:num>
                        <m:den>
                          <m:r>
                            <a:rPr lang="en-US" sz="17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0!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17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1!</m:t>
                          </m:r>
                        </m:den>
                      </m:f>
                    </m:oMath>
                  </m:oMathPara>
                </a14:m>
                <a:endParaRPr lang="en-US" sz="1700" dirty="0"/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7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b="0" i="1">
                              <a:latin typeface="Cambria Math" panose="02040503050406030204" pitchFamily="18" charset="0"/>
                            </a:rPr>
                            <m:t>7!</m:t>
                          </m:r>
                        </m:num>
                        <m:den>
                          <m:r>
                            <a:rPr lang="en-US" sz="1700" b="0" i="1">
                              <a:latin typeface="Cambria Math" panose="02040503050406030204" pitchFamily="18" charset="0"/>
                            </a:rPr>
                            <m:t>3!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17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2!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17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1!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17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1!</m:t>
                          </m:r>
                        </m:den>
                      </m:f>
                    </m:oMath>
                  </m:oMathPara>
                </a14:m>
                <a:endParaRPr lang="en-US" sz="1700" b="0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1700" dirty="0"/>
                  <a:t>The number of permutations of n objects, where </a:t>
                </a:r>
                <a:r>
                  <a:rPr lang="en-US" sz="1700" dirty="0" err="1"/>
                  <a:t>n</a:t>
                </a:r>
                <a:r>
                  <a:rPr lang="en-US" sz="1700" baseline="-25000" dirty="0" err="1"/>
                  <a:t>i</a:t>
                </a:r>
                <a:r>
                  <a:rPr lang="en-US" sz="1700" dirty="0"/>
                  <a:t> are indistinguishable objects of type </a:t>
                </a:r>
                <a:r>
                  <a:rPr lang="en-US" sz="1700" dirty="0" err="1"/>
                  <a:t>i</a:t>
                </a:r>
                <a:r>
                  <a:rPr lang="en-US" sz="1700" dirty="0"/>
                  <a:t>, is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b="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700" b="0" i="1"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nary>
                            <m:naryPr>
                              <m:chr m:val="∏"/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7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700" b="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700" b="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  <m:e>
                              <m:r>
                                <a:rPr lang="en-US" sz="1700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700" b="0" i="1" baseline="-250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nary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sz="17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3EA50F-D9E1-410C-B2F6-3A380986B4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674914"/>
                <a:ext cx="7859545" cy="3897086"/>
              </a:xfrm>
              <a:blipFill>
                <a:blip r:embed="rId3"/>
                <a:stretch>
                  <a:fillRect l="-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267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38859A-4AD9-4310-926C-1C615668C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6726A4-2C79-4B33-88F6-A41ED670D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4922079"/>
            <a:ext cx="10353761" cy="1326321"/>
          </a:xfrm>
        </p:spPr>
        <p:txBody>
          <a:bodyPr>
            <a:normAutofit/>
          </a:bodyPr>
          <a:lstStyle/>
          <a:p>
            <a:r>
              <a:rPr lang="en-US" dirty="0"/>
              <a:t>Distinguishable Objects over Distinguishable Boxes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A2AC96-1E47-421C-A03F-F98E354EB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762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3DDD21-A832-473A-90F1-7DFCC869E8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66850" y="1066800"/>
                <a:ext cx="9247652" cy="3327400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1400" dirty="0"/>
                  <a:t>4 people are playing Poker, wherein each player receives 5 cards from a standard deck of 52 distinct cards.  How many ways are there to deal out hands?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52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37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2!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2!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37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37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32!</m:t>
                          </m:r>
                        </m:den>
                      </m:f>
                    </m:oMath>
                  </m:oMathPara>
                </a14:m>
                <a:endParaRPr lang="en-US" sz="140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1400" dirty="0"/>
                  <a:t>The number of ways to distribute n distinguishable objects into k distinguishable boxes so that </a:t>
                </a:r>
                <a:r>
                  <a:rPr lang="en-US" sz="1400" dirty="0" err="1"/>
                  <a:t>n</a:t>
                </a:r>
                <a:r>
                  <a:rPr lang="en-US" sz="1400" baseline="-25000" dirty="0" err="1"/>
                  <a:t>i</a:t>
                </a:r>
                <a:r>
                  <a:rPr lang="en-US" sz="1400" dirty="0"/>
                  <a:t> objects are placed in box </a:t>
                </a:r>
                <a:r>
                  <a:rPr lang="en-US" sz="1400" dirty="0" err="1"/>
                  <a:t>i</a:t>
                </a:r>
                <a:r>
                  <a:rPr lang="en-US" sz="1400" dirty="0"/>
                  <a:t> is: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nary>
                            <m:naryPr>
                              <m:chr m:val="∏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i="1" baseline="-250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nary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sz="1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3DDD21-A832-473A-90F1-7DFCC869E8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6850" y="1066800"/>
                <a:ext cx="9247652" cy="3327400"/>
              </a:xfrm>
              <a:blipFill>
                <a:blip r:embed="rId3"/>
                <a:stretch>
                  <a:fillRect l="-330" t="-1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486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6F912-FB34-4C3F-BB16-6F16AB9D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Combinations with Repetition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082BD4-0058-47CE-A2F1-74B641BBFC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95" y="1935920"/>
                <a:ext cx="10353762" cy="4769679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How many ways are there to select 5 bills from a cash box containing 1, 2, 5, 10, 20, 50, and 100 dollar bills?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         *       |                 |        *       |                 |       **      |        *        |        </a:t>
                </a:r>
              </a:p>
              <a:p>
                <a:pPr marL="0" indent="0">
                  <a:buNone/>
                </a:pPr>
                <a:r>
                  <a:rPr lang="en-US" dirty="0"/>
                  <a:t>We need to write 6 bars (cash box dividers) and 5 stars (the bills) in some order.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number of r-combinations of a set of n objects, where repetition is allowed, is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082BD4-0058-47CE-A2F1-74B641BBFC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935920"/>
                <a:ext cx="10353762" cy="4769679"/>
              </a:xfrm>
              <a:blipFill>
                <a:blip r:embed="rId2"/>
                <a:stretch>
                  <a:fillRect l="-648" t="-1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47DB327-B27A-4A98-831A-58970614BF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45221"/>
              </p:ext>
            </p:extLst>
          </p:nvPr>
        </p:nvGraphicFramePr>
        <p:xfrm>
          <a:off x="2026674" y="2773391"/>
          <a:ext cx="812800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2587285217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32557387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32837270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66724497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70733313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27249713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6823330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1$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2$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5$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10$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20$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50$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100$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4635474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DD2E27E0-72E1-4EAC-9D84-617A9A23EE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41186"/>
              </p:ext>
            </p:extLst>
          </p:nvPr>
        </p:nvGraphicFramePr>
        <p:xfrm>
          <a:off x="2026674" y="3345765"/>
          <a:ext cx="812800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2587285217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32557387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32837270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66724497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70733313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27249713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6823330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**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4635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598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41C59-25EF-4202-BABF-253ED93BE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Indistinguishable Objects over Distinguishable Boxes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5690D9-9731-406F-A0B8-B9EC3CEE29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95" y="2096063"/>
                <a:ext cx="10353762" cy="454647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There are 8 poker players, and there are 10 one-hundred-dollar chips distributed amongst them.  How many ways could the chips be distributed?</a:t>
                </a:r>
              </a:p>
              <a:p>
                <a:pPr marL="0" indent="0">
                  <a:buNone/>
                </a:pP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***     |               |     **      |      *       |               |     **      |               |     **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number of ways to distribute r indistinguishable objects into n distinguishable boxes is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5690D9-9731-406F-A0B8-B9EC3CEE29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2096063"/>
                <a:ext cx="10353762" cy="4546475"/>
              </a:xfrm>
              <a:blipFill>
                <a:blip r:embed="rId2"/>
                <a:stretch>
                  <a:fillRect l="-707" t="-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71E92A5-2BFD-45D6-AF08-08B3BC12C0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297373"/>
              </p:ext>
            </p:extLst>
          </p:nvPr>
        </p:nvGraphicFramePr>
        <p:xfrm>
          <a:off x="1731643" y="3058160"/>
          <a:ext cx="871806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758">
                  <a:extLst>
                    <a:ext uri="{9D8B030D-6E8A-4147-A177-3AD203B41FA5}">
                      <a16:colId xmlns:a16="http://schemas.microsoft.com/office/drawing/2014/main" val="2587285217"/>
                    </a:ext>
                  </a:extLst>
                </a:gridCol>
                <a:gridCol w="1089758">
                  <a:extLst>
                    <a:ext uri="{9D8B030D-6E8A-4147-A177-3AD203B41FA5}">
                      <a16:colId xmlns:a16="http://schemas.microsoft.com/office/drawing/2014/main" val="3325573875"/>
                    </a:ext>
                  </a:extLst>
                </a:gridCol>
                <a:gridCol w="1089758">
                  <a:extLst>
                    <a:ext uri="{9D8B030D-6E8A-4147-A177-3AD203B41FA5}">
                      <a16:colId xmlns:a16="http://schemas.microsoft.com/office/drawing/2014/main" val="3328372701"/>
                    </a:ext>
                  </a:extLst>
                </a:gridCol>
                <a:gridCol w="1089758">
                  <a:extLst>
                    <a:ext uri="{9D8B030D-6E8A-4147-A177-3AD203B41FA5}">
                      <a16:colId xmlns:a16="http://schemas.microsoft.com/office/drawing/2014/main" val="3667244979"/>
                    </a:ext>
                  </a:extLst>
                </a:gridCol>
                <a:gridCol w="1089758">
                  <a:extLst>
                    <a:ext uri="{9D8B030D-6E8A-4147-A177-3AD203B41FA5}">
                      <a16:colId xmlns:a16="http://schemas.microsoft.com/office/drawing/2014/main" val="3707333132"/>
                    </a:ext>
                  </a:extLst>
                </a:gridCol>
                <a:gridCol w="1089758">
                  <a:extLst>
                    <a:ext uri="{9D8B030D-6E8A-4147-A177-3AD203B41FA5}">
                      <a16:colId xmlns:a16="http://schemas.microsoft.com/office/drawing/2014/main" val="3272497139"/>
                    </a:ext>
                  </a:extLst>
                </a:gridCol>
                <a:gridCol w="1089758">
                  <a:extLst>
                    <a:ext uri="{9D8B030D-6E8A-4147-A177-3AD203B41FA5}">
                      <a16:colId xmlns:a16="http://schemas.microsoft.com/office/drawing/2014/main" val="3682333088"/>
                    </a:ext>
                  </a:extLst>
                </a:gridCol>
                <a:gridCol w="1089758">
                  <a:extLst>
                    <a:ext uri="{9D8B030D-6E8A-4147-A177-3AD203B41FA5}">
                      <a16:colId xmlns:a16="http://schemas.microsoft.com/office/drawing/2014/main" val="37847328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Player 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Player 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Player 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Player 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Player 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Player 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Player 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Player 8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4635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151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1773C-D4A1-4194-872F-22D8574FB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472" y="609600"/>
            <a:ext cx="6340084" cy="1326321"/>
          </a:xfrm>
        </p:spPr>
        <p:txBody>
          <a:bodyPr>
            <a:normAutofit/>
          </a:bodyPr>
          <a:lstStyle/>
          <a:p>
            <a:r>
              <a:rPr lang="en-US" sz="2900"/>
              <a:t>Indistinguishable Objects over Nonempty Distinguishable Boxes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4997A5-9BB6-4B38-B252-D44188C30B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72" r="16628"/>
          <a:stretch/>
        </p:blipFill>
        <p:spPr>
          <a:xfrm>
            <a:off x="20" y="10"/>
            <a:ext cx="4635987" cy="68579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03736C-FFD6-428F-80A1-49D88ED975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27471" y="2096064"/>
                <a:ext cx="6340085" cy="36951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If we want to place r indistinguishable objects into n distinguishable boxes, but every box must have at least one element, we can start by placing one object in every box.</a:t>
                </a:r>
              </a:p>
              <a:p>
                <a:r>
                  <a:rPr lang="en-US" dirty="0"/>
                  <a:t>Now we need to place r-n indistinguishable objects into n distinguishable boxes.</a:t>
                </a:r>
              </a:p>
              <a:p>
                <a:pPr lvl="1"/>
                <a:r>
                  <a:rPr lang="en-US" dirty="0"/>
                  <a:t>This is the same problem as the previous one, now!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03736C-FFD6-428F-80A1-49D88ED975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27471" y="2096064"/>
                <a:ext cx="6340085" cy="3695136"/>
              </a:xfrm>
              <a:blipFill>
                <a:blip r:embed="rId4"/>
                <a:stretch>
                  <a:fillRect l="-1154" t="-330" r="-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2A31A05-19BB-4F84-9402-E8569CBDB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36007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56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7AED43A-81E3-4707-8AA5-A203907A5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804" y="-6113"/>
            <a:ext cx="12199609" cy="6870227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D97D7A-70C0-4C4C-A49E-3E4715662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2226"/>
            <a:ext cx="4059080" cy="684577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E1C1E5-E002-4FE2-98A7-B44286C61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18" y="1162613"/>
            <a:ext cx="2756928" cy="4532775"/>
          </a:xfrm>
        </p:spPr>
        <p:txBody>
          <a:bodyPr>
            <a:normAutofit/>
          </a:bodyPr>
          <a:lstStyle/>
          <a:p>
            <a:pPr algn="l"/>
            <a:r>
              <a:rPr lang="en-US" sz="2400"/>
              <a:t>Practice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C17B38-9174-4965-BABA-C9C1C6F3D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2227"/>
            <a:ext cx="651076" cy="6845774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 w="381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672769-507F-4B6C-BAF5-8B6AAC2007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88421" y="1162613"/>
                <a:ext cx="6516645" cy="4532776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buNone/>
                </a:pPr>
                <a:r>
                  <a:rPr lang="en-US" sz="1600"/>
                  <a:t>How many ways can ANAGRAM be rearranged?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7!</m:t>
                          </m:r>
                        </m:num>
                        <m:den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3!</m:t>
                          </m:r>
                        </m:den>
                      </m:f>
                    </m:oMath>
                  </m:oMathPara>
                </a14:m>
                <a:endParaRPr lang="en-US" sz="1600"/>
              </a:p>
              <a:p>
                <a:pPr marL="0" indent="0">
                  <a:buNone/>
                </a:pPr>
                <a:r>
                  <a:rPr lang="en-US" sz="1600"/>
                  <a:t>How many ways are there to select 4 pieces of fruit from a bowl containing apples, oranges, and pears?</a:t>
                </a:r>
              </a:p>
              <a:p>
                <a:pPr marL="0" indent="0">
                  <a:buNone/>
                </a:pPr>
                <a:r>
                  <a:rPr lang="en-US" sz="1600"/>
                  <a:t>Combinations, with repetition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US" sz="1600" b="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/>
              </a:p>
              <a:p>
                <a:pPr marL="0" indent="0">
                  <a:buNone/>
                </a:pPr>
                <a:r>
                  <a:rPr lang="en-US" sz="1600"/>
                  <a:t>How many solutions does the equation x</a:t>
                </a:r>
                <a:r>
                  <a:rPr lang="en-US" sz="1600" baseline="-25000"/>
                  <a:t>1</a:t>
                </a:r>
                <a:r>
                  <a:rPr lang="en-US" sz="1600"/>
                  <a:t>+x</a:t>
                </a:r>
                <a:r>
                  <a:rPr lang="en-US" sz="1600" baseline="-25000"/>
                  <a:t>2</a:t>
                </a:r>
                <a:r>
                  <a:rPr lang="en-US" sz="1600"/>
                  <a:t>+x</a:t>
                </a:r>
                <a:r>
                  <a:rPr lang="en-US" sz="1600" baseline="-25000"/>
                  <a:t>3</a:t>
                </a:r>
                <a:r>
                  <a:rPr lang="en-US" sz="1600"/>
                  <a:t>=11 have, where x</a:t>
                </a:r>
                <a:r>
                  <a:rPr lang="en-US" sz="1600" baseline="-25000"/>
                  <a:t>1</a:t>
                </a:r>
                <a:r>
                  <a:rPr lang="en-US" sz="1600"/>
                  <a:t>, x</a:t>
                </a:r>
                <a:r>
                  <a:rPr lang="en-US" sz="1600" baseline="-25000"/>
                  <a:t>2</a:t>
                </a:r>
                <a:r>
                  <a:rPr lang="en-US" sz="1600"/>
                  <a:t>, and x</a:t>
                </a:r>
                <a:r>
                  <a:rPr lang="en-US" sz="1600" baseline="-25000"/>
                  <a:t>3</a:t>
                </a:r>
                <a:r>
                  <a:rPr lang="en-US" sz="1600"/>
                  <a:t> are nonnegative integers?</a:t>
                </a:r>
              </a:p>
              <a:p>
                <a:pPr marL="0" indent="0">
                  <a:buNone/>
                </a:pPr>
                <a:r>
                  <a:rPr lang="en-US" sz="1600"/>
                  <a:t>Indistinguishable objects into distinguishable boxes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num>
                            <m:den>
                              <m:r>
                                <a:rPr lang="en-US" sz="1600" b="0" i="1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672769-507F-4B6C-BAF5-8B6AAC2007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8421" y="1162613"/>
                <a:ext cx="6516645" cy="4532776"/>
              </a:xfrm>
              <a:blipFill>
                <a:blip r:embed="rId2"/>
                <a:stretch>
                  <a:fillRect l="-655" r="-94" b="-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894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0F171F-BF9B-48C5-9DC7-FFF9CF4DD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0E1C3-78AD-415A-AF85-4124B6557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1055914"/>
            <a:ext cx="3415718" cy="4746172"/>
          </a:xfrm>
        </p:spPr>
        <p:txBody>
          <a:bodyPr anchor="ctr">
            <a:normAutofit/>
          </a:bodyPr>
          <a:lstStyle/>
          <a:p>
            <a:pPr algn="r"/>
            <a:r>
              <a:rPr lang="en-US" sz="2200">
                <a:solidFill>
                  <a:schemeClr val="tx2"/>
                </a:solidFill>
              </a:rPr>
              <a:t>Distinguishable Objects over Indistinguishable Boxes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9E8FF8A-7BA5-48E8-AA6E-85EC29AFD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1248" y="2079171"/>
            <a:ext cx="0" cy="26996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8F2F3-0005-45B0-9002-459F577A0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2981" y="1055914"/>
            <a:ext cx="6294576" cy="474617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4 different roommates are playing a multi-player game, and they’re distributed over 3 indistinguishable servers.  How many ways are there to distribute them?</a:t>
            </a:r>
          </a:p>
          <a:p>
            <a:pPr marL="0" indent="0">
              <a:buNone/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(4,0,0) = 1</a:t>
            </a:r>
          </a:p>
          <a:p>
            <a:pPr marL="0" indent="0">
              <a:buNone/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(3,1,0) = 4</a:t>
            </a:r>
          </a:p>
          <a:p>
            <a:pPr marL="0" indent="0">
              <a:buNone/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(2,1,1) = 6</a:t>
            </a:r>
          </a:p>
          <a:p>
            <a:pPr marL="0" indent="0">
              <a:buNone/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(2,2,0) = 3</a:t>
            </a:r>
          </a:p>
          <a:p>
            <a:pPr marL="0" indent="0">
              <a:buNone/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Total = 14</a:t>
            </a:r>
          </a:p>
          <a:p>
            <a:pPr marL="0" indent="0">
              <a:buNone/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There is no closed-form formula for this problem.</a:t>
            </a:r>
          </a:p>
        </p:txBody>
      </p:sp>
    </p:spTree>
    <p:extLst>
      <p:ext uri="{BB962C8B-B14F-4D97-AF65-F5344CB8AC3E}">
        <p14:creationId xmlns:p14="http://schemas.microsoft.com/office/powerpoint/2010/main" val="3015765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65B36D43-160A-4459-A18F-4471E7926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98C17B38-9174-4965-BABA-C9C1C6F3D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6" cy="5604933"/>
          </a:xfrm>
          <a:prstGeom prst="rect">
            <a:avLst/>
          </a:prstGeom>
          <a:solidFill>
            <a:srgbClr val="262626"/>
          </a:solidFill>
          <a:ln w="38100" cap="sq">
            <a:noFill/>
            <a:miter lim="800000"/>
          </a:ln>
          <a:effectLst>
            <a:outerShdw blurRad="54991" dist="1778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D878D4-E490-4A88-8E35-EDD774F2E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886" y="1347216"/>
            <a:ext cx="3166532" cy="4163569"/>
          </a:xfrm>
        </p:spPr>
        <p:txBody>
          <a:bodyPr anchor="ctr">
            <a:normAutofit/>
          </a:bodyPr>
          <a:lstStyle/>
          <a:p>
            <a:pPr algn="r"/>
            <a:r>
              <a:rPr lang="en-US" sz="2000">
                <a:solidFill>
                  <a:srgbClr val="FFFFFF"/>
                </a:solidFill>
              </a:rPr>
              <a:t>Indistinguishable Objects over Indistinguishable Boxes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1865F92-5D70-4CFC-A515-E5AD0F55F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79171"/>
            <a:ext cx="0" cy="2699658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B0234-5AB4-439E-BEB4-77D03E7D6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4641" y="1347216"/>
            <a:ext cx="5900425" cy="416356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400">
                <a:solidFill>
                  <a:srgbClr val="FFFFFF"/>
                </a:solidFill>
              </a:rPr>
              <a:t>The company just worries about server-load, not who plays where.</a:t>
            </a:r>
          </a:p>
          <a:p>
            <a:pPr marL="0" indent="0">
              <a:buNone/>
            </a:pPr>
            <a:r>
              <a:rPr lang="en-US" sz="1400">
                <a:solidFill>
                  <a:srgbClr val="FFFFFF"/>
                </a:solidFill>
              </a:rPr>
              <a:t>How many ways can you distribute 6 faceless players over 4 indistinguishable servers?</a:t>
            </a:r>
          </a:p>
          <a:p>
            <a:pPr marL="0" indent="0">
              <a:buNone/>
            </a:pPr>
            <a:r>
              <a:rPr lang="en-US" sz="1400">
                <a:solidFill>
                  <a:srgbClr val="FFFFFF"/>
                </a:solidFill>
              </a:rPr>
              <a:t>(6,0,0,0)</a:t>
            </a:r>
          </a:p>
          <a:p>
            <a:pPr marL="0" indent="0">
              <a:buNone/>
            </a:pPr>
            <a:r>
              <a:rPr lang="en-US" sz="1400">
                <a:solidFill>
                  <a:srgbClr val="FFFFFF"/>
                </a:solidFill>
              </a:rPr>
              <a:t>(5,1,0,0) (4,2,0,0) (3,3,0,0)</a:t>
            </a:r>
          </a:p>
          <a:p>
            <a:pPr marL="0" indent="0">
              <a:buNone/>
            </a:pPr>
            <a:r>
              <a:rPr lang="en-US" sz="1400">
                <a:solidFill>
                  <a:srgbClr val="FFFFFF"/>
                </a:solidFill>
              </a:rPr>
              <a:t>(4,1,1,0) (3,2,1,0) (2,2,2,0)</a:t>
            </a:r>
          </a:p>
          <a:p>
            <a:pPr marL="0" indent="0">
              <a:buNone/>
            </a:pPr>
            <a:r>
              <a:rPr lang="en-US" sz="1400">
                <a:solidFill>
                  <a:srgbClr val="FFFFFF"/>
                </a:solidFill>
              </a:rPr>
              <a:t>(3,1,1,1) (2,2,1,1)</a:t>
            </a:r>
          </a:p>
          <a:p>
            <a:pPr marL="0" indent="0">
              <a:buNone/>
            </a:pPr>
            <a:r>
              <a:rPr lang="en-US" sz="1400">
                <a:solidFill>
                  <a:srgbClr val="FFFFFF"/>
                </a:solidFill>
              </a:rPr>
              <a:t>Total = 9</a:t>
            </a:r>
          </a:p>
          <a:p>
            <a:pPr marL="0" indent="0">
              <a:buNone/>
            </a:pPr>
            <a:r>
              <a:rPr lang="en-US" sz="1400">
                <a:solidFill>
                  <a:srgbClr val="FFFFFF"/>
                </a:solidFill>
              </a:rPr>
              <a:t>There is no closed-form formula for this problem.</a:t>
            </a:r>
          </a:p>
        </p:txBody>
      </p:sp>
    </p:spTree>
    <p:extLst>
      <p:ext uri="{BB962C8B-B14F-4D97-AF65-F5344CB8AC3E}">
        <p14:creationId xmlns:p14="http://schemas.microsoft.com/office/powerpoint/2010/main" val="99881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FBA67F-0D4D-4C2E-A1D7-82D080A4B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0FFA0D-7615-480A-A7FF-21743BB9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en-US"/>
              <a:t>The Subtraction Rule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A2AC96-1E47-421C-A03F-F98E354EB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95500"/>
            <a:ext cx="12192000" cy="4762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DC945-D288-424E-BD22-744B9644D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850" y="2463800"/>
            <a:ext cx="9247652" cy="33274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600" dirty="0"/>
              <a:t>How many bit strings of length 8 either start with a 1 or end with two 0s?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/>
              <a:t>2</a:t>
            </a:r>
            <a:r>
              <a:rPr lang="en-US" sz="1600" baseline="30000" dirty="0"/>
              <a:t>7</a:t>
            </a:r>
            <a:r>
              <a:rPr lang="en-US" sz="1600" dirty="0"/>
              <a:t> + 2</a:t>
            </a:r>
            <a:r>
              <a:rPr lang="en-US" sz="1600" baseline="30000" dirty="0"/>
              <a:t>6</a:t>
            </a:r>
            <a:r>
              <a:rPr lang="en-US" sz="1600" dirty="0"/>
              <a:t> – 2</a:t>
            </a:r>
            <a:r>
              <a:rPr lang="en-US" sz="1600" baseline="30000" dirty="0"/>
              <a:t>5</a:t>
            </a:r>
            <a:r>
              <a:rPr lang="en-US" sz="1600" dirty="0"/>
              <a:t> = 160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b="1" dirty="0"/>
              <a:t>The Subtraction Rule</a:t>
            </a:r>
            <a:r>
              <a:rPr lang="en-US" sz="1600" dirty="0"/>
              <a:t> states that if a task can be done in either one of n</a:t>
            </a:r>
            <a:r>
              <a:rPr lang="en-US" sz="1600" baseline="-25000" dirty="0"/>
              <a:t>1</a:t>
            </a:r>
            <a:r>
              <a:rPr lang="en-US" sz="1600" dirty="0"/>
              <a:t> ways or one of n</a:t>
            </a:r>
            <a:r>
              <a:rPr lang="en-US" sz="1600" baseline="-25000" dirty="0"/>
              <a:t>2</a:t>
            </a:r>
            <a:r>
              <a:rPr lang="en-US" sz="1600" dirty="0"/>
              <a:t> ways, and there is an overlap between these two methods of n</a:t>
            </a:r>
            <a:r>
              <a:rPr lang="en-US" sz="1600" baseline="-25000" dirty="0"/>
              <a:t>3</a:t>
            </a:r>
            <a:r>
              <a:rPr lang="en-US" sz="1600" dirty="0"/>
              <a:t> common ways, then the number of ways to do the task is n</a:t>
            </a:r>
            <a:r>
              <a:rPr lang="en-US" sz="1600" baseline="-25000" dirty="0"/>
              <a:t>1</a:t>
            </a:r>
            <a:r>
              <a:rPr lang="en-US" sz="1600" dirty="0"/>
              <a:t> + n</a:t>
            </a:r>
            <a:r>
              <a:rPr lang="en-US" sz="1600" baseline="-25000" dirty="0"/>
              <a:t>2</a:t>
            </a:r>
            <a:r>
              <a:rPr lang="en-US" sz="1600" dirty="0"/>
              <a:t> – n</a:t>
            </a:r>
            <a:r>
              <a:rPr lang="en-US" sz="1600" baseline="-25000" dirty="0"/>
              <a:t>3</a:t>
            </a:r>
            <a:r>
              <a:rPr lang="en-US" sz="1600" dirty="0"/>
              <a:t>, or |A </a:t>
            </a:r>
            <a:r>
              <a:rPr lang="en-US" sz="1600" dirty="0">
                <a:sym typeface="Symbol" panose="05050102010706020507" pitchFamily="18" charset="2"/>
              </a:rPr>
              <a:t> </a:t>
            </a:r>
            <a:r>
              <a:rPr lang="en-US" sz="1600" dirty="0"/>
              <a:t>B| = |A| + |B| - |A </a:t>
            </a:r>
            <a:r>
              <a:rPr lang="en-US" sz="1600" dirty="0">
                <a:sym typeface="Symbol" panose="05050102010706020507" pitchFamily="18" charset="2"/>
              </a:rPr>
              <a:t> B|</a:t>
            </a:r>
            <a:endParaRPr lang="en-US" sz="16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/>
              <a:t>Corollary: </a:t>
            </a:r>
            <a:r>
              <a:rPr lang="en-US" sz="1600" b="1" dirty="0"/>
              <a:t>The Sum Rule</a:t>
            </a:r>
            <a:r>
              <a:rPr lang="en-US" sz="1600" dirty="0"/>
              <a:t> states that if there is no overlap, then the number of ways is n</a:t>
            </a:r>
            <a:r>
              <a:rPr lang="en-US" sz="1600" baseline="-25000" dirty="0"/>
              <a:t>1</a:t>
            </a:r>
            <a:r>
              <a:rPr lang="en-US" sz="1600" dirty="0"/>
              <a:t> + n</a:t>
            </a:r>
            <a:r>
              <a:rPr lang="en-US" sz="1600" baseline="-25000" dirty="0"/>
              <a:t>2</a:t>
            </a:r>
            <a:r>
              <a:rPr lang="en-US" sz="1600" dirty="0"/>
              <a:t>, or </a:t>
            </a:r>
            <a:br>
              <a:rPr lang="en-US" sz="1600" dirty="0"/>
            </a:br>
            <a:r>
              <a:rPr lang="en-US" sz="1600" dirty="0"/>
              <a:t>|A </a:t>
            </a:r>
            <a:r>
              <a:rPr lang="en-US" sz="1600" dirty="0">
                <a:sym typeface="Symbol" panose="05050102010706020507" pitchFamily="18" charset="2"/>
              </a:rPr>
              <a:t> </a:t>
            </a:r>
            <a:r>
              <a:rPr lang="en-US" sz="1600" dirty="0"/>
              <a:t>B| = |A| + |B|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/>
              <a:t>The company Grinding Gear Games has 350 job applicants.  220 are CSCI majors, 147 are BUAD majors, and 51 are double majors in both.  How many applicants are neither?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/>
              <a:t>350 – (220 + 147 – 51) = 34</a:t>
            </a:r>
          </a:p>
        </p:txBody>
      </p:sp>
    </p:spTree>
    <p:extLst>
      <p:ext uri="{BB962C8B-B14F-4D97-AF65-F5344CB8AC3E}">
        <p14:creationId xmlns:p14="http://schemas.microsoft.com/office/powerpoint/2010/main" val="415097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7AED43A-81E3-4707-8AA5-A203907A5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804" y="-6113"/>
            <a:ext cx="12199609" cy="6870227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D97D7A-70C0-4C4C-A49E-3E4715662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2226"/>
            <a:ext cx="4059080" cy="684577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64075-F87E-402B-88C1-F77847D54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18" y="1162613"/>
            <a:ext cx="2756928" cy="4532775"/>
          </a:xfrm>
        </p:spPr>
        <p:txBody>
          <a:bodyPr>
            <a:normAutofit/>
          </a:bodyPr>
          <a:lstStyle/>
          <a:p>
            <a:pPr algn="l"/>
            <a:r>
              <a:rPr lang="en-US" sz="2400"/>
              <a:t>Practice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C17B38-9174-4965-BABA-C9C1C6F3D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2227"/>
            <a:ext cx="651076" cy="6845774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 w="381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D9A37-05AC-4AD2-9E1E-97F8C4B2F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8421" y="1162613"/>
            <a:ext cx="6516645" cy="453277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400"/>
              <a:t>How many ways are there to roll a total of 6 with two standard dice?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400"/>
          </a:p>
          <a:p>
            <a:pPr marL="0" indent="0">
              <a:lnSpc>
                <a:spcPct val="110000"/>
              </a:lnSpc>
              <a:buNone/>
            </a:pPr>
            <a:r>
              <a:rPr lang="en-US" sz="1400"/>
              <a:t>1-5, 2-4, 3-3, 4-2, 5-1 = 5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400"/>
          </a:p>
          <a:p>
            <a:pPr marL="0" indent="0">
              <a:lnSpc>
                <a:spcPct val="110000"/>
              </a:lnSpc>
              <a:buNone/>
            </a:pPr>
            <a:r>
              <a:rPr lang="en-US" sz="1400"/>
              <a:t>How many 7 digit phone numbers are there, if they cannot start with a 0, a 1, or the sequence 911?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400"/>
          </a:p>
          <a:p>
            <a:pPr marL="0" indent="0">
              <a:lnSpc>
                <a:spcPct val="110000"/>
              </a:lnSpc>
              <a:buNone/>
            </a:pPr>
            <a:r>
              <a:rPr lang="en-US" sz="1400"/>
              <a:t>8 ∙ 10</a:t>
            </a:r>
            <a:r>
              <a:rPr lang="en-US" sz="1400" baseline="30000"/>
              <a:t>6</a:t>
            </a:r>
            <a:r>
              <a:rPr lang="en-US" sz="1400"/>
              <a:t> – 10</a:t>
            </a:r>
            <a:r>
              <a:rPr lang="en-US" sz="1400" baseline="30000"/>
              <a:t>4</a:t>
            </a:r>
            <a:r>
              <a:rPr lang="en-US" sz="1400"/>
              <a:t> = 7990000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400"/>
          </a:p>
          <a:p>
            <a:pPr marL="0" indent="0">
              <a:lnSpc>
                <a:spcPct val="110000"/>
              </a:lnSpc>
              <a:buNone/>
            </a:pPr>
            <a:r>
              <a:rPr lang="en-US" sz="1400"/>
              <a:t>How many odd 4-digit numbers are there with no leading zeroes, and no repeated digits?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400"/>
          </a:p>
          <a:p>
            <a:pPr marL="0" indent="0">
              <a:lnSpc>
                <a:spcPct val="110000"/>
              </a:lnSpc>
              <a:buNone/>
            </a:pPr>
            <a:r>
              <a:rPr lang="en-US" sz="1400"/>
              <a:t>5 ∙ 8 ∙ 8 ∙ 7 = 2240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400"/>
          </a:p>
          <a:p>
            <a:pPr marL="0" indent="0">
              <a:lnSpc>
                <a:spcPct val="110000"/>
              </a:lnSpc>
              <a:buNone/>
            </a:pP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07196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DD06A1-87B4-4994-A87C-5E2B101745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9393" b="6363"/>
          <a:stretch/>
        </p:blipFill>
        <p:spPr>
          <a:xfrm>
            <a:off x="20" y="2030"/>
            <a:ext cx="12191980" cy="685597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DE0D6BE-330A-422D-9BD9-1E18F73C6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B692E9-F34D-403B-B51D-1D5F86E52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en-US"/>
              <a:t>The Division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4820FD-53A0-4393-A5FC-79E0466BED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95" y="2096064"/>
                <a:ext cx="10353762" cy="3695136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1600" dirty="0"/>
                  <a:t>How many different ways are there to seat 4 people around a circular table, where two </a:t>
                </a:r>
                <a:r>
                  <a:rPr lang="en-US" sz="1600" dirty="0" err="1"/>
                  <a:t>seatings</a:t>
                </a:r>
                <a:r>
                  <a:rPr lang="en-US" sz="1600" dirty="0"/>
                  <a:t> are considered identical if each person has the same left neighbor in both settings, and the same right neighbor in both settings?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4!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600" dirty="0"/>
                  <a:t> = 6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1600" b="1" dirty="0"/>
                  <a:t>The Division Rule</a:t>
                </a:r>
                <a:r>
                  <a:rPr lang="en-US" sz="1600" dirty="0"/>
                  <a:t> states that there are n/d ways to do a task which can be done in one of n different ways, but for each specific way, it is identical to d-1 other ways.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1600" dirty="0"/>
                  <a:t>How many ways are there to arrange 10 people in a line, when it is unspecified which end is the front?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10!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600" b="1" dirty="0"/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sz="11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4820FD-53A0-4393-A5FC-79E0466BED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2096064"/>
                <a:ext cx="10353762" cy="3695136"/>
              </a:xfrm>
              <a:blipFill>
                <a:blip r:embed="rId4"/>
                <a:stretch>
                  <a:fillRect l="-412" t="-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024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5B36D43-160A-4459-A18F-4471E7926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C17B38-9174-4965-BABA-C9C1C6F3D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6" cy="5604933"/>
          </a:xfrm>
          <a:prstGeom prst="rect">
            <a:avLst/>
          </a:prstGeom>
          <a:solidFill>
            <a:srgbClr val="262626"/>
          </a:solidFill>
          <a:ln w="38100" cap="sq">
            <a:noFill/>
            <a:miter lim="800000"/>
          </a:ln>
          <a:effectLst>
            <a:outerShdw blurRad="54991" dist="1778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75793E-A954-4C4D-AA8B-3DE6FEE20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886" y="1347216"/>
            <a:ext cx="3166532" cy="4163569"/>
          </a:xfrm>
        </p:spPr>
        <p:txBody>
          <a:bodyPr anchor="ctr">
            <a:normAutofit/>
          </a:bodyPr>
          <a:lstStyle/>
          <a:p>
            <a:pPr algn="r"/>
            <a:r>
              <a:rPr lang="en-US" sz="2400">
                <a:solidFill>
                  <a:srgbClr val="FFFFFF"/>
                </a:solidFill>
              </a:rPr>
              <a:t>Practice Problems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1865F92-5D70-4CFC-A515-E5AD0F55F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79171"/>
            <a:ext cx="0" cy="2699658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F61ED-F8FD-4ECB-8EC5-C120D920B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4641" y="1347216"/>
            <a:ext cx="5900425" cy="4163569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solidFill>
                  <a:srgbClr val="FFFFFF"/>
                </a:solidFill>
              </a:rPr>
              <a:t>In a version of BASIC, variables can be one or two alphanumeric characters (lower-case and upper-case is not distinguished).  The first character must be a letter, and there are five 2-character strings that are reserved.  How many different variable names are there?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solidFill>
                  <a:srgbClr val="FFFFFF"/>
                </a:solidFill>
              </a:rPr>
              <a:t>26 + 26*36 – 5 = 957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solidFill>
                  <a:srgbClr val="FFFFFF"/>
                </a:solidFill>
              </a:rPr>
              <a:t>A computer system requires a password between 6 and 8 alphanumeric characters (lower-case and upper-case is not distinguished).  At least one character must be a digit.  How many different passwords are there?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solidFill>
                  <a:srgbClr val="FFFFFF"/>
                </a:solidFill>
              </a:rPr>
              <a:t>36</a:t>
            </a:r>
            <a:r>
              <a:rPr lang="en-US" sz="1600" baseline="30000" dirty="0">
                <a:solidFill>
                  <a:srgbClr val="FFFFFF"/>
                </a:solidFill>
              </a:rPr>
              <a:t>6</a:t>
            </a:r>
            <a:r>
              <a:rPr lang="en-US" sz="1600" dirty="0">
                <a:solidFill>
                  <a:srgbClr val="FFFFFF"/>
                </a:solidFill>
              </a:rPr>
              <a:t> – 26</a:t>
            </a:r>
            <a:r>
              <a:rPr lang="en-US" sz="1600" baseline="30000" dirty="0">
                <a:solidFill>
                  <a:srgbClr val="FFFFFF"/>
                </a:solidFill>
              </a:rPr>
              <a:t>6</a:t>
            </a:r>
            <a:r>
              <a:rPr lang="en-US" sz="1600" dirty="0">
                <a:solidFill>
                  <a:srgbClr val="FFFFFF"/>
                </a:solidFill>
              </a:rPr>
              <a:t> + 36</a:t>
            </a:r>
            <a:r>
              <a:rPr lang="en-US" sz="1600" baseline="30000" dirty="0">
                <a:solidFill>
                  <a:srgbClr val="FFFFFF"/>
                </a:solidFill>
              </a:rPr>
              <a:t>7</a:t>
            </a:r>
            <a:r>
              <a:rPr lang="en-US" sz="1600" dirty="0">
                <a:solidFill>
                  <a:srgbClr val="FFFFFF"/>
                </a:solidFill>
              </a:rPr>
              <a:t> – 26</a:t>
            </a:r>
            <a:r>
              <a:rPr lang="en-US" sz="1600" baseline="30000" dirty="0">
                <a:solidFill>
                  <a:srgbClr val="FFFFFF"/>
                </a:solidFill>
              </a:rPr>
              <a:t>7</a:t>
            </a:r>
            <a:r>
              <a:rPr lang="en-US" sz="1600" dirty="0">
                <a:solidFill>
                  <a:srgbClr val="FFFFFF"/>
                </a:solidFill>
              </a:rPr>
              <a:t> + 36</a:t>
            </a:r>
            <a:r>
              <a:rPr lang="en-US" sz="1600" baseline="30000" dirty="0">
                <a:solidFill>
                  <a:srgbClr val="FFFFFF"/>
                </a:solidFill>
              </a:rPr>
              <a:t>8</a:t>
            </a:r>
            <a:r>
              <a:rPr lang="en-US" sz="1600" dirty="0">
                <a:solidFill>
                  <a:srgbClr val="FFFFFF"/>
                </a:solidFill>
              </a:rPr>
              <a:t> – 26</a:t>
            </a:r>
            <a:r>
              <a:rPr lang="en-US" sz="1600" baseline="30000" dirty="0">
                <a:solidFill>
                  <a:srgbClr val="FFFFFF"/>
                </a:solidFill>
              </a:rPr>
              <a:t>8</a:t>
            </a:r>
            <a:endParaRPr lang="en-US" sz="1600" dirty="0">
              <a:solidFill>
                <a:srgbClr val="FFFFFF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solidFill>
                  <a:srgbClr val="FFFFFF"/>
                </a:solidFill>
              </a:rPr>
              <a:t>Why is it not 10*36</a:t>
            </a:r>
            <a:r>
              <a:rPr lang="en-US" sz="1600" baseline="30000" dirty="0">
                <a:solidFill>
                  <a:srgbClr val="FFFFFF"/>
                </a:solidFill>
              </a:rPr>
              <a:t>5</a:t>
            </a:r>
            <a:r>
              <a:rPr lang="en-US" sz="1600" dirty="0">
                <a:solidFill>
                  <a:srgbClr val="FFFFFF"/>
                </a:solidFill>
              </a:rPr>
              <a:t> + 10*36</a:t>
            </a:r>
            <a:r>
              <a:rPr lang="en-US" sz="1600" baseline="30000" dirty="0">
                <a:solidFill>
                  <a:srgbClr val="FFFFFF"/>
                </a:solidFill>
              </a:rPr>
              <a:t>6</a:t>
            </a:r>
            <a:r>
              <a:rPr lang="en-US" sz="1600" dirty="0">
                <a:solidFill>
                  <a:srgbClr val="FFFFFF"/>
                </a:solidFill>
              </a:rPr>
              <a:t> + 10*36</a:t>
            </a:r>
            <a:r>
              <a:rPr lang="en-US" sz="1600" baseline="30000" dirty="0">
                <a:solidFill>
                  <a:srgbClr val="FFFFFF"/>
                </a:solidFill>
              </a:rPr>
              <a:t>7</a:t>
            </a:r>
            <a:r>
              <a:rPr lang="en-US" sz="1600" dirty="0">
                <a:solidFill>
                  <a:srgbClr val="FFFFFF"/>
                </a:solidFill>
              </a:rPr>
              <a:t>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solidFill>
                  <a:srgbClr val="FFFFFF"/>
                </a:solidFill>
              </a:rPr>
              <a:t>Why is it not 6*10*36</a:t>
            </a:r>
            <a:r>
              <a:rPr lang="en-US" sz="1600" baseline="30000" dirty="0">
                <a:solidFill>
                  <a:srgbClr val="FFFFFF"/>
                </a:solidFill>
              </a:rPr>
              <a:t>5</a:t>
            </a:r>
            <a:r>
              <a:rPr lang="en-US" sz="1600" dirty="0">
                <a:solidFill>
                  <a:srgbClr val="FFFFFF"/>
                </a:solidFill>
              </a:rPr>
              <a:t> + 7*10*36</a:t>
            </a:r>
            <a:r>
              <a:rPr lang="en-US" sz="1600" baseline="30000" dirty="0">
                <a:solidFill>
                  <a:srgbClr val="FFFFFF"/>
                </a:solidFill>
              </a:rPr>
              <a:t>6</a:t>
            </a:r>
            <a:r>
              <a:rPr lang="en-US" sz="1600" dirty="0">
                <a:solidFill>
                  <a:srgbClr val="FFFFFF"/>
                </a:solidFill>
              </a:rPr>
              <a:t> + 8*10*36</a:t>
            </a:r>
            <a:r>
              <a:rPr lang="en-US" sz="1600" baseline="30000" dirty="0">
                <a:solidFill>
                  <a:srgbClr val="FFFFFF"/>
                </a:solidFill>
              </a:rPr>
              <a:t>7</a:t>
            </a:r>
            <a:r>
              <a:rPr lang="en-US" sz="1600" dirty="0">
                <a:solidFill>
                  <a:srgbClr val="FFFFFF"/>
                </a:solidFill>
              </a:rPr>
              <a:t>?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27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7EAA5A3-22D5-415A-9A51-2B7A22D75E11}"/>
              </a:ext>
            </a:extLst>
          </p:cNvPr>
          <p:cNvSpPr txBox="1"/>
          <p:nvPr/>
        </p:nvSpPr>
        <p:spPr>
          <a:xfrm>
            <a:off x="8191925" y="1325880"/>
            <a:ext cx="3352375" cy="30665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XKCD #936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Password Strength</a:t>
            </a:r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D7BADF6-878F-473D-83E0-802D1B9181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4" y="881311"/>
            <a:ext cx="6270662" cy="509491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20908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75916-317F-4959-A5EF-C5B3E3817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Brute-Force Counting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CE609-3467-4701-8EAF-B320B3545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583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many bit strings of length 4 do not have two consecutive 1s?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3D53066-A078-46B2-AD22-C362C52C0773}"/>
              </a:ext>
            </a:extLst>
          </p:cNvPr>
          <p:cNvSpPr/>
          <p:nvPr/>
        </p:nvSpPr>
        <p:spPr>
          <a:xfrm>
            <a:off x="5742039" y="2836863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CACF5AC-6926-4112-B494-A0333687E6C0}"/>
              </a:ext>
            </a:extLst>
          </p:cNvPr>
          <p:cNvSpPr/>
          <p:nvPr/>
        </p:nvSpPr>
        <p:spPr>
          <a:xfrm>
            <a:off x="4708423" y="34290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BBF2CF9-2A48-4F45-95D3-56FA1C267614}"/>
              </a:ext>
            </a:extLst>
          </p:cNvPr>
          <p:cNvSpPr/>
          <p:nvPr/>
        </p:nvSpPr>
        <p:spPr>
          <a:xfrm>
            <a:off x="6735102" y="34290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BE4DB0C-BA47-47BB-9A47-38DAC71ABFE4}"/>
              </a:ext>
            </a:extLst>
          </p:cNvPr>
          <p:cNvSpPr/>
          <p:nvPr/>
        </p:nvSpPr>
        <p:spPr>
          <a:xfrm>
            <a:off x="4708423" y="4021137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252573C-96A4-4F76-A854-11EEA1ACB8A6}"/>
              </a:ext>
            </a:extLst>
          </p:cNvPr>
          <p:cNvSpPr/>
          <p:nvPr/>
        </p:nvSpPr>
        <p:spPr>
          <a:xfrm>
            <a:off x="6735102" y="4021137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4483931-FF36-4BFA-B0C1-42E1465B74AF}"/>
              </a:ext>
            </a:extLst>
          </p:cNvPr>
          <p:cNvSpPr/>
          <p:nvPr/>
        </p:nvSpPr>
        <p:spPr>
          <a:xfrm>
            <a:off x="4022623" y="4021137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8ED75A7-469C-424A-9F6B-32CD2A2B7C20}"/>
              </a:ext>
            </a:extLst>
          </p:cNvPr>
          <p:cNvSpPr/>
          <p:nvPr/>
        </p:nvSpPr>
        <p:spPr>
          <a:xfrm>
            <a:off x="6735102" y="4613274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2035A56-9F15-4788-AE9F-183010E819F4}"/>
              </a:ext>
            </a:extLst>
          </p:cNvPr>
          <p:cNvSpPr/>
          <p:nvPr/>
        </p:nvSpPr>
        <p:spPr>
          <a:xfrm>
            <a:off x="7411069" y="4613274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F4EAD14-4F52-4158-B546-BE3A9F08F550}"/>
              </a:ext>
            </a:extLst>
          </p:cNvPr>
          <p:cNvSpPr/>
          <p:nvPr/>
        </p:nvSpPr>
        <p:spPr>
          <a:xfrm>
            <a:off x="4708423" y="4613274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4DD6A02-613F-4191-B2FE-9CF787FF0C40}"/>
              </a:ext>
            </a:extLst>
          </p:cNvPr>
          <p:cNvSpPr/>
          <p:nvPr/>
        </p:nvSpPr>
        <p:spPr>
          <a:xfrm>
            <a:off x="4022623" y="4613274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A4EB10E-82DC-438E-AD9B-2E5C3B512CB3}"/>
              </a:ext>
            </a:extLst>
          </p:cNvPr>
          <p:cNvSpPr/>
          <p:nvPr/>
        </p:nvSpPr>
        <p:spPr>
          <a:xfrm>
            <a:off x="3336823" y="4613274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588FE1E-E2BD-4244-81E7-6105701A2354}"/>
              </a:ext>
            </a:extLst>
          </p:cNvPr>
          <p:cNvSpPr/>
          <p:nvPr/>
        </p:nvSpPr>
        <p:spPr>
          <a:xfrm>
            <a:off x="4022623" y="5205411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F0C00AA-96D5-4B3B-BA15-EA7238378D63}"/>
              </a:ext>
            </a:extLst>
          </p:cNvPr>
          <p:cNvSpPr/>
          <p:nvPr/>
        </p:nvSpPr>
        <p:spPr>
          <a:xfrm>
            <a:off x="3336823" y="5205411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78C18F2-A27D-441A-B768-51F9501E191D}"/>
              </a:ext>
            </a:extLst>
          </p:cNvPr>
          <p:cNvSpPr/>
          <p:nvPr/>
        </p:nvSpPr>
        <p:spPr>
          <a:xfrm>
            <a:off x="2651023" y="5205411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BDA53BC-4D8D-4948-8E65-CEF43CA33F44}"/>
              </a:ext>
            </a:extLst>
          </p:cNvPr>
          <p:cNvSpPr/>
          <p:nvPr/>
        </p:nvSpPr>
        <p:spPr>
          <a:xfrm>
            <a:off x="4708423" y="5205411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F586080-3BF1-4B94-96B4-0EE47A8F283B}"/>
              </a:ext>
            </a:extLst>
          </p:cNvPr>
          <p:cNvSpPr/>
          <p:nvPr/>
        </p:nvSpPr>
        <p:spPr>
          <a:xfrm>
            <a:off x="5394223" y="5205411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333D0F4-3494-4C20-8816-90CFC0BDFB63}"/>
              </a:ext>
            </a:extLst>
          </p:cNvPr>
          <p:cNvSpPr/>
          <p:nvPr/>
        </p:nvSpPr>
        <p:spPr>
          <a:xfrm>
            <a:off x="7415985" y="5205411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E51932B-66CB-4028-86AF-C4DBFADC2BC6}"/>
              </a:ext>
            </a:extLst>
          </p:cNvPr>
          <p:cNvSpPr/>
          <p:nvPr/>
        </p:nvSpPr>
        <p:spPr>
          <a:xfrm>
            <a:off x="6730185" y="5205411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6993745-7BF2-40EB-AEB7-49CD9EBAA9BC}"/>
              </a:ext>
            </a:extLst>
          </p:cNvPr>
          <p:cNvSpPr/>
          <p:nvPr/>
        </p:nvSpPr>
        <p:spPr>
          <a:xfrm>
            <a:off x="6101536" y="5205411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EBAA71C-0993-4239-B21F-9168841160BD}"/>
              </a:ext>
            </a:extLst>
          </p:cNvPr>
          <p:cNvCxnSpPr>
            <a:stCxn id="4" idx="3"/>
            <a:endCxn id="5" idx="7"/>
          </p:cNvCxnSpPr>
          <p:nvPr/>
        </p:nvCxnSpPr>
        <p:spPr>
          <a:xfrm flipH="1">
            <a:off x="5098668" y="3227108"/>
            <a:ext cx="710326" cy="2688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300067B-0598-4C91-9811-B574D44D9C3A}"/>
              </a:ext>
            </a:extLst>
          </p:cNvPr>
          <p:cNvCxnSpPr>
            <a:cxnSpLocks/>
            <a:stCxn id="5" idx="3"/>
            <a:endCxn id="11" idx="7"/>
          </p:cNvCxnSpPr>
          <p:nvPr/>
        </p:nvCxnSpPr>
        <p:spPr>
          <a:xfrm flipH="1">
            <a:off x="4412868" y="3819245"/>
            <a:ext cx="362510" cy="2688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4C929A4-0877-4A02-BAA0-659DD2D2553A}"/>
              </a:ext>
            </a:extLst>
          </p:cNvPr>
          <p:cNvCxnSpPr>
            <a:cxnSpLocks/>
            <a:stCxn id="11" idx="3"/>
            <a:endCxn id="16" idx="7"/>
          </p:cNvCxnSpPr>
          <p:nvPr/>
        </p:nvCxnSpPr>
        <p:spPr>
          <a:xfrm flipH="1">
            <a:off x="3727068" y="4411382"/>
            <a:ext cx="362510" cy="2688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CA1B851-E628-46AD-A476-1EEA4F274C33}"/>
              </a:ext>
            </a:extLst>
          </p:cNvPr>
          <p:cNvCxnSpPr>
            <a:stCxn id="16" idx="3"/>
            <a:endCxn id="19" idx="7"/>
          </p:cNvCxnSpPr>
          <p:nvPr/>
        </p:nvCxnSpPr>
        <p:spPr>
          <a:xfrm flipH="1">
            <a:off x="3041268" y="5003519"/>
            <a:ext cx="362510" cy="2688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7DA16BC-BF58-430D-8CE9-36D90B6F79EE}"/>
              </a:ext>
            </a:extLst>
          </p:cNvPr>
          <p:cNvCxnSpPr>
            <a:cxnSpLocks/>
            <a:stCxn id="5" idx="4"/>
            <a:endCxn id="9" idx="0"/>
          </p:cNvCxnSpPr>
          <p:nvPr/>
        </p:nvCxnSpPr>
        <p:spPr>
          <a:xfrm>
            <a:off x="4937023" y="3886200"/>
            <a:ext cx="0" cy="1349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7120A40-0C21-4994-B2AF-7D1BBD9C3CC0}"/>
              </a:ext>
            </a:extLst>
          </p:cNvPr>
          <p:cNvCxnSpPr>
            <a:stCxn id="11" idx="4"/>
            <a:endCxn id="15" idx="0"/>
          </p:cNvCxnSpPr>
          <p:nvPr/>
        </p:nvCxnSpPr>
        <p:spPr>
          <a:xfrm>
            <a:off x="4251223" y="4478337"/>
            <a:ext cx="0" cy="1349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5493A8B-E906-40D4-926D-85C277EB35CC}"/>
              </a:ext>
            </a:extLst>
          </p:cNvPr>
          <p:cNvCxnSpPr>
            <a:stCxn id="9" idx="4"/>
            <a:endCxn id="14" idx="0"/>
          </p:cNvCxnSpPr>
          <p:nvPr/>
        </p:nvCxnSpPr>
        <p:spPr>
          <a:xfrm>
            <a:off x="4937023" y="4478337"/>
            <a:ext cx="0" cy="1349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8226695-07BC-46E4-AFE3-FE5C7ECC82E8}"/>
              </a:ext>
            </a:extLst>
          </p:cNvPr>
          <p:cNvCxnSpPr>
            <a:stCxn id="16" idx="4"/>
            <a:endCxn id="18" idx="0"/>
          </p:cNvCxnSpPr>
          <p:nvPr/>
        </p:nvCxnSpPr>
        <p:spPr>
          <a:xfrm>
            <a:off x="3565423" y="5070474"/>
            <a:ext cx="0" cy="1349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1D03BDC-5BB5-4AB3-BEBF-4F5F9EF3D041}"/>
              </a:ext>
            </a:extLst>
          </p:cNvPr>
          <p:cNvCxnSpPr>
            <a:stCxn id="15" idx="4"/>
            <a:endCxn id="17" idx="0"/>
          </p:cNvCxnSpPr>
          <p:nvPr/>
        </p:nvCxnSpPr>
        <p:spPr>
          <a:xfrm>
            <a:off x="4251223" y="5070474"/>
            <a:ext cx="0" cy="1349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13B8637-EC6E-4869-B188-5F66A4259BE4}"/>
              </a:ext>
            </a:extLst>
          </p:cNvPr>
          <p:cNvCxnSpPr>
            <a:stCxn id="14" idx="4"/>
            <a:endCxn id="20" idx="0"/>
          </p:cNvCxnSpPr>
          <p:nvPr/>
        </p:nvCxnSpPr>
        <p:spPr>
          <a:xfrm>
            <a:off x="4937023" y="5070474"/>
            <a:ext cx="0" cy="1349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EB6B291-ED97-4E39-80BB-5FBAFF1F513E}"/>
              </a:ext>
            </a:extLst>
          </p:cNvPr>
          <p:cNvCxnSpPr>
            <a:stCxn id="14" idx="5"/>
            <a:endCxn id="21" idx="1"/>
          </p:cNvCxnSpPr>
          <p:nvPr/>
        </p:nvCxnSpPr>
        <p:spPr>
          <a:xfrm>
            <a:off x="5098668" y="5003519"/>
            <a:ext cx="362510" cy="2688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FBA9599-6296-4100-BA6C-E8032D5BAE84}"/>
              </a:ext>
            </a:extLst>
          </p:cNvPr>
          <p:cNvCxnSpPr>
            <a:stCxn id="4" idx="5"/>
            <a:endCxn id="8" idx="1"/>
          </p:cNvCxnSpPr>
          <p:nvPr/>
        </p:nvCxnSpPr>
        <p:spPr>
          <a:xfrm>
            <a:off x="6132284" y="3227108"/>
            <a:ext cx="669773" cy="2688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6BB8DAA-1194-468E-93E1-CCFC496C91E9}"/>
              </a:ext>
            </a:extLst>
          </p:cNvPr>
          <p:cNvCxnSpPr>
            <a:stCxn id="8" idx="4"/>
            <a:endCxn id="10" idx="0"/>
          </p:cNvCxnSpPr>
          <p:nvPr/>
        </p:nvCxnSpPr>
        <p:spPr>
          <a:xfrm>
            <a:off x="6963702" y="3886200"/>
            <a:ext cx="0" cy="1349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A14BA2C3-CFAE-4BAA-A23E-352A1036C1F4}"/>
              </a:ext>
            </a:extLst>
          </p:cNvPr>
          <p:cNvCxnSpPr>
            <a:stCxn id="10" idx="4"/>
            <a:endCxn id="12" idx="0"/>
          </p:cNvCxnSpPr>
          <p:nvPr/>
        </p:nvCxnSpPr>
        <p:spPr>
          <a:xfrm>
            <a:off x="6963702" y="4478337"/>
            <a:ext cx="0" cy="1349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B211047-D4DD-4D45-8506-99E935BE46DD}"/>
              </a:ext>
            </a:extLst>
          </p:cNvPr>
          <p:cNvCxnSpPr>
            <a:stCxn id="10" idx="5"/>
            <a:endCxn id="13" idx="1"/>
          </p:cNvCxnSpPr>
          <p:nvPr/>
        </p:nvCxnSpPr>
        <p:spPr>
          <a:xfrm>
            <a:off x="7125347" y="4411382"/>
            <a:ext cx="352677" cy="2688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B8C0AFC-ED4D-4A9D-95CF-49E4812E489C}"/>
              </a:ext>
            </a:extLst>
          </p:cNvPr>
          <p:cNvCxnSpPr>
            <a:stCxn id="12" idx="3"/>
            <a:endCxn id="24" idx="7"/>
          </p:cNvCxnSpPr>
          <p:nvPr/>
        </p:nvCxnSpPr>
        <p:spPr>
          <a:xfrm flipH="1">
            <a:off x="6491781" y="5003519"/>
            <a:ext cx="310276" cy="2688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E549104-1947-48F5-B8B1-2A33C63CF7EF}"/>
              </a:ext>
            </a:extLst>
          </p:cNvPr>
          <p:cNvCxnSpPr>
            <a:stCxn id="12" idx="4"/>
            <a:endCxn id="23" idx="0"/>
          </p:cNvCxnSpPr>
          <p:nvPr/>
        </p:nvCxnSpPr>
        <p:spPr>
          <a:xfrm flipH="1">
            <a:off x="6958785" y="5070474"/>
            <a:ext cx="4917" cy="1349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D42220F-8C2F-4237-B53D-A7C0083D3DA4}"/>
              </a:ext>
            </a:extLst>
          </p:cNvPr>
          <p:cNvCxnSpPr>
            <a:stCxn id="13" idx="4"/>
            <a:endCxn id="22" idx="0"/>
          </p:cNvCxnSpPr>
          <p:nvPr/>
        </p:nvCxnSpPr>
        <p:spPr>
          <a:xfrm>
            <a:off x="7639669" y="5070474"/>
            <a:ext cx="4916" cy="1349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9B9F46C0-12A7-4F7B-8777-FA43E55E41E1}"/>
              </a:ext>
            </a:extLst>
          </p:cNvPr>
          <p:cNvSpPr txBox="1"/>
          <p:nvPr/>
        </p:nvSpPr>
        <p:spPr>
          <a:xfrm>
            <a:off x="8622973" y="4021137"/>
            <a:ext cx="367408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54596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6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9BCDE0-6752-4644-8622-9E76FA20B4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12066" b="3689"/>
          <a:stretch/>
        </p:blipFill>
        <p:spPr>
          <a:xfrm>
            <a:off x="20" y="2030"/>
            <a:ext cx="12191980" cy="685597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DE0D6BE-330A-422D-9BD9-1E18F73C6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213C59-9F9A-4780-B7C2-1A3B23C51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en-US"/>
              <a:t>Permutations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F93E24-3665-4BFF-A078-43D97152BE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95" y="2096064"/>
                <a:ext cx="10353762" cy="3695136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1600" dirty="0"/>
                  <a:t>How many ways can we select 3 students from a group of 5 to stand in line for groceries?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5!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2!</m:t>
                        </m:r>
                      </m:den>
                    </m:f>
                  </m:oMath>
                </a14:m>
                <a:r>
                  <a:rPr lang="en-US" sz="1600" dirty="0"/>
                  <a:t> = 5 ∙ 4 ∙ 3 = 60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1600" dirty="0"/>
                  <a:t>An </a:t>
                </a:r>
                <a:r>
                  <a:rPr lang="en-US" sz="1600" b="1" dirty="0"/>
                  <a:t>r-permutation</a:t>
                </a:r>
                <a:r>
                  <a:rPr lang="en-US" sz="1600" dirty="0"/>
                  <a:t> is an ordered arrangement of r elements from a set of n, denoted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1600" baseline="-25000" dirty="0"/>
                  <a:t>n</a:t>
                </a:r>
                <a:r>
                  <a:rPr lang="en-US" sz="1600" dirty="0"/>
                  <a:t>P</a:t>
                </a:r>
                <a:r>
                  <a:rPr lang="en-US" sz="1600" baseline="-25000" dirty="0"/>
                  <a:t>r</a:t>
                </a:r>
                <a:r>
                  <a:rPr lang="en-US" sz="16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sz="1600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1600" dirty="0"/>
                  <a:t>A </a:t>
                </a:r>
                <a:r>
                  <a:rPr lang="en-US" sz="1600" b="1" dirty="0"/>
                  <a:t>permutation </a:t>
                </a:r>
                <a:r>
                  <a:rPr lang="en-US" sz="1600" dirty="0"/>
                  <a:t>of a set of size n means </a:t>
                </a:r>
                <a:r>
                  <a:rPr lang="en-US" sz="1600" b="1" dirty="0"/>
                  <a:t>n-permutation</a:t>
                </a:r>
                <a:r>
                  <a:rPr lang="en-US" sz="1600" dirty="0"/>
                  <a:t>.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1600" dirty="0"/>
                  <a:t>How many permutations of the letters DIJKSTRA contain the substring IJK?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1600" dirty="0"/>
                  <a:t>6!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F93E24-3665-4BFF-A078-43D97152BE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2096064"/>
                <a:ext cx="10353762" cy="3695136"/>
              </a:xfrm>
              <a:blipFill>
                <a:blip r:embed="rId4"/>
                <a:stretch>
                  <a:fillRect l="-412" t="-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172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2234</Words>
  <Application>Microsoft Office PowerPoint</Application>
  <PresentationFormat>Widescreen</PresentationFormat>
  <Paragraphs>256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Bookman Old Style</vt:lpstr>
      <vt:lpstr>Calibri</vt:lpstr>
      <vt:lpstr>Cambria Math</vt:lpstr>
      <vt:lpstr>Rockwell</vt:lpstr>
      <vt:lpstr>Damask</vt:lpstr>
      <vt:lpstr>Counting</vt:lpstr>
      <vt:lpstr>The Product Rule</vt:lpstr>
      <vt:lpstr>The Subtraction Rule</vt:lpstr>
      <vt:lpstr>Practice</vt:lpstr>
      <vt:lpstr>The Division Rule</vt:lpstr>
      <vt:lpstr>Practice Problems</vt:lpstr>
      <vt:lpstr>PowerPoint Presentation</vt:lpstr>
      <vt:lpstr>Brute-Force Counting</vt:lpstr>
      <vt:lpstr>Permutations</vt:lpstr>
      <vt:lpstr>Combinations</vt:lpstr>
      <vt:lpstr>Practice</vt:lpstr>
      <vt:lpstr>A card trick</vt:lpstr>
      <vt:lpstr>The first card</vt:lpstr>
      <vt:lpstr>The remaining cards</vt:lpstr>
      <vt:lpstr>Binomial Theorem</vt:lpstr>
      <vt:lpstr>Pascal’s Triangle</vt:lpstr>
      <vt:lpstr>Proof: ((n+1)¦k)=(n¦(k-1))+(n¦k)</vt:lpstr>
      <vt:lpstr>Prove: (2n¦n)=∑_(k=0)^n▒〖 (n¦k)2〗</vt:lpstr>
      <vt:lpstr>Permutations with Repetition</vt:lpstr>
      <vt:lpstr>Permutations of Types</vt:lpstr>
      <vt:lpstr>Distinguishable Objects over Distinguishable Boxes</vt:lpstr>
      <vt:lpstr>Combinations with Repetition</vt:lpstr>
      <vt:lpstr>Indistinguishable Objects over Distinguishable Boxes</vt:lpstr>
      <vt:lpstr>Indistinguishable Objects over Nonempty Distinguishable Boxes</vt:lpstr>
      <vt:lpstr>Practice</vt:lpstr>
      <vt:lpstr>Distinguishable Objects over Indistinguishable Boxes</vt:lpstr>
      <vt:lpstr>Indistinguishable Objects over Indistinguishable Boxes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Counting</dc:title>
  <dc:creator>Aaron Daniel Cote</dc:creator>
  <cp:lastModifiedBy>Aaron Daniel Cote</cp:lastModifiedBy>
  <cp:revision>2</cp:revision>
  <dcterms:created xsi:type="dcterms:W3CDTF">2021-01-14T18:51:27Z</dcterms:created>
  <dcterms:modified xsi:type="dcterms:W3CDTF">2021-03-07T22:13:06Z</dcterms:modified>
</cp:coreProperties>
</file>